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0" r:id="rId4"/>
    <p:sldId id="261" r:id="rId5"/>
    <p:sldId id="263" r:id="rId6"/>
    <p:sldId id="265" r:id="rId7"/>
    <p:sldId id="275" r:id="rId8"/>
    <p:sldId id="277" r:id="rId9"/>
    <p:sldId id="266" r:id="rId10"/>
    <p:sldId id="270" r:id="rId11"/>
    <p:sldId id="278" r:id="rId12"/>
    <p:sldId id="271" r:id="rId13"/>
    <p:sldId id="273" r:id="rId14"/>
    <p:sldId id="274" r:id="rId15"/>
    <p:sldId id="279" r:id="rId16"/>
    <p:sldId id="280" r:id="rId17"/>
    <p:sldId id="296" r:id="rId18"/>
    <p:sldId id="282" r:id="rId19"/>
    <p:sldId id="281" r:id="rId20"/>
    <p:sldId id="291" r:id="rId21"/>
    <p:sldId id="283" r:id="rId22"/>
    <p:sldId id="285" r:id="rId23"/>
    <p:sldId id="295" r:id="rId24"/>
    <p:sldId id="286" r:id="rId25"/>
    <p:sldId id="287" r:id="rId26"/>
    <p:sldId id="288" r:id="rId27"/>
    <p:sldId id="303" r:id="rId28"/>
    <p:sldId id="302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293" r:id="rId48"/>
    <p:sldId id="294" r:id="rId49"/>
    <p:sldId id="297" r:id="rId50"/>
    <p:sldId id="298" r:id="rId51"/>
    <p:sldId id="300" r:id="rId52"/>
    <p:sldId id="301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0A8"/>
    <a:srgbClr val="836A9E"/>
    <a:srgbClr val="CAE084"/>
    <a:srgbClr val="9FD519"/>
    <a:srgbClr val="81AC14"/>
    <a:srgbClr val="C1A9C9"/>
    <a:srgbClr val="F1CB7F"/>
    <a:srgbClr val="8DB557"/>
    <a:srgbClr val="AD8EFC"/>
    <a:srgbClr val="D8A8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1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26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image" Target="../media/image61.jpeg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image" Target="../media/image26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0"/>
              <c:layout>
                <c:manualLayout>
                  <c:x val="-3.4722222222222245E-2"/>
                  <c:y val="-2.3280353448092001E-2"/>
                </c:manualLayout>
              </c:layout>
              <c:showVal val="1"/>
            </c:dLbl>
            <c:dLbl>
              <c:idx val="1"/>
              <c:layout>
                <c:manualLayout>
                  <c:x val="-2.500000000000006E-2"/>
                  <c:y val="-2.9629540752117121E-2"/>
                </c:manualLayout>
              </c:layout>
              <c:showVal val="1"/>
            </c:dLbl>
            <c:dLbl>
              <c:idx val="2"/>
              <c:layout>
                <c:manualLayout>
                  <c:x val="-8.3333333333333662E-3"/>
                  <c:y val="-2.96295407521171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1123325.8500000001</c:v>
                </c:pt>
                <c:pt idx="1">
                  <c:v>1096888.44</c:v>
                </c:pt>
                <c:pt idx="2">
                  <c:v>1132321.5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2.6388888888888885E-2"/>
                  <c:y val="-3.1746103165461496E-2"/>
                </c:manualLayout>
              </c:layout>
              <c:showVal val="1"/>
            </c:dLbl>
            <c:dLbl>
              <c:idx val="1"/>
              <c:layout>
                <c:manualLayout>
                  <c:x val="5.1388888888888887E-2"/>
                  <c:y val="-2.9629540752117121E-2"/>
                </c:manualLayout>
              </c:layout>
              <c:showVal val="1"/>
            </c:dLbl>
            <c:dLbl>
              <c:idx val="2"/>
              <c:layout>
                <c:manualLayout>
                  <c:x val="0.12083333333333333"/>
                  <c:y val="6.3491873040250934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1150552.57</c:v>
                </c:pt>
                <c:pt idx="1">
                  <c:v>1121016.6300000008</c:v>
                </c:pt>
                <c:pt idx="2">
                  <c:v>1159850.027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dLbls>
            <c:dLbl>
              <c:idx val="0"/>
              <c:layout>
                <c:manualLayout>
                  <c:x val="4.0277777777777767E-2"/>
                  <c:y val="-1.9047561912075298E-2"/>
                </c:manualLayout>
              </c:layout>
              <c:showVal val="1"/>
            </c:dLbl>
            <c:dLbl>
              <c:idx val="1"/>
              <c:layout>
                <c:manualLayout>
                  <c:x val="4.444444444444446E-2"/>
                  <c:y val="-2.328035344809198E-2"/>
                </c:manualLayout>
              </c:layout>
              <c:showVal val="1"/>
            </c:dLbl>
            <c:dLbl>
              <c:idx val="2"/>
              <c:layout>
                <c:manualLayout>
                  <c:x val="5.6944444444444443E-2"/>
                  <c:y val="-3.386233228813379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27226.73</c:v>
                </c:pt>
                <c:pt idx="1">
                  <c:v>24128.19</c:v>
                </c:pt>
                <c:pt idx="2">
                  <c:v>27528.53</c:v>
                </c:pt>
              </c:numCache>
            </c:numRef>
          </c:val>
        </c:ser>
        <c:dLbls>
          <c:showVal val="1"/>
        </c:dLbls>
        <c:shape val="box"/>
        <c:axId val="117301632"/>
        <c:axId val="117303168"/>
        <c:axId val="0"/>
      </c:bar3DChart>
      <c:catAx>
        <c:axId val="1173016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17303168"/>
        <c:crosses val="autoZero"/>
        <c:auto val="1"/>
        <c:lblAlgn val="ctr"/>
        <c:lblOffset val="100"/>
      </c:catAx>
      <c:valAx>
        <c:axId val="117303168"/>
        <c:scaling>
          <c:orientation val="minMax"/>
        </c:scaling>
        <c:delete val="1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#,##0.00" sourceLinked="1"/>
        <c:majorTickMark val="none"/>
        <c:tickLblPos val="nextTo"/>
        <c:crossAx val="1173016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588856080490161"/>
          <c:y val="1.2698374608050211E-2"/>
          <c:w val="0.42350054680665"/>
          <c:h val="4.6033441052878786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600">
          <a:latin typeface="Georgia" pitchFamily="18" charset="0"/>
        </a:defRPr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50"/>
      <c:perspective val="2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numFmt formatCode="0.0%" sourceLinked="0"/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Платежи за пользование природными ресурсами </c:v>
                </c:pt>
                <c:pt idx="1">
                  <c:v>Штрафы, санкции, возмещение ущерба</c:v>
                </c:pt>
                <c:pt idx="2">
                  <c:v>НДФЛ</c:v>
                </c:pt>
                <c:pt idx="3">
                  <c:v>Акцизы</c:v>
                </c:pt>
                <c:pt idx="4">
                  <c:v>Налог на совокупный доход </c:v>
                </c:pt>
                <c:pt idx="5">
                  <c:v>Государственная пошлина </c:v>
                </c:pt>
                <c:pt idx="6">
                  <c:v>Доходы от продажи материальных и нематериальных активов </c:v>
                </c:pt>
                <c:pt idx="7">
                  <c:v>Доходы от оказания платных услуг и компенсация затрат государства </c:v>
                </c:pt>
                <c:pt idx="8">
                  <c:v>Доходы от использования имущества, находящегося в гос. собственности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1674</c:v>
                </c:pt>
                <c:pt idx="1">
                  <c:v>3000</c:v>
                </c:pt>
                <c:pt idx="2">
                  <c:v>417631</c:v>
                </c:pt>
                <c:pt idx="3">
                  <c:v>18829.900000000001</c:v>
                </c:pt>
                <c:pt idx="4">
                  <c:v>58896</c:v>
                </c:pt>
                <c:pt idx="5">
                  <c:v>8000</c:v>
                </c:pt>
                <c:pt idx="6">
                  <c:v>14353</c:v>
                </c:pt>
                <c:pt idx="7">
                  <c:v>1260</c:v>
                </c:pt>
                <c:pt idx="8">
                  <c:v>14352.6</c:v>
                </c:pt>
              </c:numCache>
            </c:numRef>
          </c:val>
        </c:ser>
        <c:dLbls>
          <c:showPercent val="1"/>
        </c:dLbls>
      </c:pie3DChart>
    </c:plotArea>
    <c:legend>
      <c:legendPos val="l"/>
      <c:layout>
        <c:manualLayout>
          <c:xMode val="edge"/>
          <c:yMode val="edge"/>
          <c:x val="8.5333041872094947E-3"/>
          <c:y val="2.451194514613228E-2"/>
          <c:w val="0.46258403680832921"/>
          <c:h val="0.89100313457418956"/>
        </c:manualLayout>
      </c:layout>
      <c:txPr>
        <a:bodyPr/>
        <a:lstStyle/>
        <a:p>
          <a:pPr>
            <a:defRPr sz="1400" b="1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40"/>
      <c:rotY val="12"/>
      <c:perspective val="20"/>
    </c:view3D>
    <c:plotArea>
      <c:layout>
        <c:manualLayout>
          <c:layoutTarget val="inner"/>
          <c:xMode val="edge"/>
          <c:yMode val="edge"/>
          <c:x val="8.675036713335714E-3"/>
          <c:y val="8.6944273355917021E-2"/>
          <c:w val="0.54165098140929691"/>
          <c:h val="0.826111453288167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showPercent val="1"/>
          </c:dLbls>
          <c:cat>
            <c:strRef>
              <c:f>Лист1!$A$2:$A$6</c:f>
              <c:strCache>
                <c:ptCount val="5"/>
                <c:pt idx="0">
                  <c:v>Собственные доходы -545 231,5 тыс.руб.</c:v>
                </c:pt>
                <c:pt idx="1">
                  <c:v>Иные межбюджетные трансферты - 10 833,14 тыс.руб.</c:v>
                </c:pt>
                <c:pt idx="2">
                  <c:v>Субсидии - 67 286,0 тыс.руб.</c:v>
                </c:pt>
                <c:pt idx="3">
                  <c:v>Субвенции - 474 128,2 тыс.руб.</c:v>
                </c:pt>
                <c:pt idx="4">
                  <c:v>Дотации - 25 847,0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545231.5</c:v>
                </c:pt>
                <c:pt idx="1">
                  <c:v>10833.144000000018</c:v>
                </c:pt>
                <c:pt idx="2">
                  <c:v>67286</c:v>
                </c:pt>
                <c:pt idx="3">
                  <c:v>474128.2</c:v>
                </c:pt>
                <c:pt idx="4">
                  <c:v>25847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0221439199777649"/>
          <c:y val="3.7107001875752402E-2"/>
          <c:w val="0.38866876183914201"/>
          <c:h val="0.87548643579047569"/>
        </c:manualLayout>
      </c:layout>
      <c:txPr>
        <a:bodyPr/>
        <a:lstStyle/>
        <a:p>
          <a:pPr>
            <a:defRPr sz="1600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57012058279274858"/>
          <c:h val="0.868783987180358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cat>
            <c:strRef>
              <c:f>Лист1!$A$2:$A$12</c:f>
              <c:strCache>
                <c:ptCount val="11"/>
                <c:pt idx="0">
                  <c:v>Общегосударственные вопросы 6,8%</c:v>
                </c:pt>
                <c:pt idx="1">
                  <c:v>Национальная безопасность и правоохранительная деятельность 1,0%</c:v>
                </c:pt>
                <c:pt idx="2">
                  <c:v>Национальная экономика 2,6 %</c:v>
                </c:pt>
                <c:pt idx="3">
                  <c:v>ЖКХ 0,6%</c:v>
                </c:pt>
                <c:pt idx="4">
                  <c:v>Образование 72,9%</c:v>
                </c:pt>
                <c:pt idx="5">
                  <c:v>Культура и кинематография 4,2%</c:v>
                </c:pt>
                <c:pt idx="6">
                  <c:v>Социальная политика 6,8%</c:v>
                </c:pt>
                <c:pt idx="7">
                  <c:v>Физическая культура и спорт 3,8 %</c:v>
                </c:pt>
                <c:pt idx="8">
                  <c:v>СМИ 0,4%</c:v>
                </c:pt>
                <c:pt idx="9">
                  <c:v>Обслуживание государственного и муниципального долга 0,01%</c:v>
                </c:pt>
                <c:pt idx="10">
                  <c:v>Межбюджетные трансферты 0,8%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78244.239999999991</c:v>
                </c:pt>
                <c:pt idx="1">
                  <c:v>11790.7</c:v>
                </c:pt>
                <c:pt idx="2">
                  <c:v>29575.3</c:v>
                </c:pt>
                <c:pt idx="3">
                  <c:v>6847.9</c:v>
                </c:pt>
                <c:pt idx="4">
                  <c:v>839140.6</c:v>
                </c:pt>
                <c:pt idx="5">
                  <c:v>48459.199999999997</c:v>
                </c:pt>
                <c:pt idx="6">
                  <c:v>78685.429999999993</c:v>
                </c:pt>
                <c:pt idx="7">
                  <c:v>43545.7</c:v>
                </c:pt>
                <c:pt idx="8">
                  <c:v>5043.5</c:v>
                </c:pt>
                <c:pt idx="9">
                  <c:v>128</c:v>
                </c:pt>
                <c:pt idx="10">
                  <c:v>9092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Общегосударственные вопросы 6,8%</c:v>
                </c:pt>
                <c:pt idx="1">
                  <c:v>Национальная безопасность и правоохранительная деятельность 1,0%</c:v>
                </c:pt>
                <c:pt idx="2">
                  <c:v>Национальная экономика 2,6 %</c:v>
                </c:pt>
                <c:pt idx="3">
                  <c:v>ЖКХ 0,6%</c:v>
                </c:pt>
                <c:pt idx="4">
                  <c:v>Образование 72,9%</c:v>
                </c:pt>
                <c:pt idx="5">
                  <c:v>Культура и кинематография 4,2%</c:v>
                </c:pt>
                <c:pt idx="6">
                  <c:v>Социальная политика 6,8%</c:v>
                </c:pt>
                <c:pt idx="7">
                  <c:v>Физическая культура и спорт 3,8 %</c:v>
                </c:pt>
                <c:pt idx="8">
                  <c:v>СМИ 0,4%</c:v>
                </c:pt>
                <c:pt idx="9">
                  <c:v>Обслуживание государственного и муниципального долга 0,01%</c:v>
                </c:pt>
                <c:pt idx="10">
                  <c:v>Межбюджетные трансферты 0,8%</c:v>
                </c:pt>
              </c:strCache>
            </c:strRef>
          </c:cat>
          <c:val>
            <c:numRef>
              <c:f>Лист1!$C$2:$C$12</c:f>
              <c:numCache>
                <c:formatCode>0.0</c:formatCode>
                <c:ptCount val="11"/>
                <c:pt idx="0">
                  <c:v>6.8005793077321117</c:v>
                </c:pt>
                <c:pt idx="1">
                  <c:v>1.024785855721482</c:v>
                </c:pt>
                <c:pt idx="2">
                  <c:v>2.5705300888598255</c:v>
                </c:pt>
                <c:pt idx="3">
                  <c:v>0.59518358209394817</c:v>
                </c:pt>
                <c:pt idx="4">
                  <c:v>72.933703498658915</c:v>
                </c:pt>
                <c:pt idx="5">
                  <c:v>4.2118197171990159</c:v>
                </c:pt>
                <c:pt idx="6">
                  <c:v>6.838925230509024</c:v>
                </c:pt>
                <c:pt idx="7">
                  <c:v>3.7847640460270457</c:v>
                </c:pt>
                <c:pt idx="8">
                  <c:v>0.43835458991673998</c:v>
                </c:pt>
                <c:pt idx="9" formatCode="0.000">
                  <c:v>1.1125089225605799E-2</c:v>
                </c:pt>
                <c:pt idx="10">
                  <c:v>0.7902289940563082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5475501427360219"/>
          <c:y val="4.694496993063587E-2"/>
          <c:w val="0.43664289539587409"/>
          <c:h val="0.91669199665644363"/>
        </c:manualLayout>
      </c:layout>
      <c:txPr>
        <a:bodyPr/>
        <a:lstStyle/>
        <a:p>
          <a:pPr>
            <a:defRPr sz="1300" b="1" baseline="0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sideWall>
      <c:spPr>
        <a:gradFill>
          <a:gsLst>
            <a:gs pos="0">
              <a:srgbClr val="F1CB7F">
                <a:alpha val="60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sideWall>
    <c:backWall>
      <c:spPr>
        <a:gradFill>
          <a:gsLst>
            <a:gs pos="0">
              <a:srgbClr val="F1CB7F">
                <a:alpha val="60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8.8117799344795376E-3"/>
          <c:y val="1.3333155686100084E-2"/>
          <c:w val="0.99118822006552043"/>
          <c:h val="0.896329178524338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Лист1!$B$10</c:f>
              <c:strCache>
                <c:ptCount val="1"/>
                <c:pt idx="0">
                  <c:v>Получение (кредитные организации)</c:v>
                </c:pt>
              </c:strCache>
            </c:strRef>
          </c:tx>
          <c:dLbls>
            <c:dLbl>
              <c:idx val="0"/>
              <c:layout>
                <c:manualLayout>
                  <c:x val="4.1914792450648594E-2"/>
                  <c:y val="-3.4270175132063388E-2"/>
                </c:manualLayout>
              </c:layout>
              <c:showVal val="1"/>
            </c:dLbl>
            <c:dLbl>
              <c:idx val="1"/>
              <c:layout>
                <c:manualLayout>
                  <c:x val="2.0234727389968291E-2"/>
                  <c:y val="-2.5702631349047409E-2"/>
                </c:manualLayout>
              </c:layout>
              <c:showVal val="1"/>
            </c:dLbl>
            <c:dLbl>
              <c:idx val="2"/>
              <c:layout>
                <c:manualLayout>
                  <c:x val="1.87893897192563E-2"/>
                  <c:y val="-3.4270175132063388E-2"/>
                </c:manualLayout>
              </c:layout>
              <c:showVal val="1"/>
            </c:dLbl>
            <c:showVal val="1"/>
          </c:dLbls>
          <c:cat>
            <c:strRef>
              <c:f>Лист1!$A$11:$A$13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Лист1!$B$11:$B$13</c:f>
              <c:numCache>
                <c:formatCode>#,##0.00</c:formatCode>
                <c:ptCount val="3"/>
                <c:pt idx="0">
                  <c:v>38529.725999999995</c:v>
                </c:pt>
                <c:pt idx="1">
                  <c:v>47028.030749999998</c:v>
                </c:pt>
                <c:pt idx="2">
                  <c:v>68319.527000000002</c:v>
                </c:pt>
              </c:numCache>
            </c:numRef>
          </c:val>
        </c:ser>
        <c:ser>
          <c:idx val="1"/>
          <c:order val="1"/>
          <c:tx>
            <c:strRef>
              <c:f>Лист1!$C$10</c:f>
              <c:strCache>
                <c:ptCount val="1"/>
                <c:pt idx="0">
                  <c:v>Погашение(кредиты от других бюджетов)</c:v>
                </c:pt>
              </c:strCache>
            </c:strRef>
          </c:tx>
          <c:dLbls>
            <c:dLbl>
              <c:idx val="0"/>
              <c:layout>
                <c:manualLayout>
                  <c:x val="4.6250805462784331E-2"/>
                  <c:y val="-3.212828918630934E-2"/>
                </c:manualLayout>
              </c:layout>
              <c:showVal val="1"/>
            </c:dLbl>
            <c:dLbl>
              <c:idx val="1"/>
              <c:layout>
                <c:manualLayout>
                  <c:x val="5.0586818474920664E-2"/>
                  <c:y val="-4.4979604860833133E-2"/>
                </c:manualLayout>
              </c:layout>
              <c:showVal val="1"/>
            </c:dLbl>
            <c:dLbl>
              <c:idx val="2"/>
              <c:layout>
                <c:manualLayout>
                  <c:x val="5.2032156145632828E-2"/>
                  <c:y val="-4.7121490806587112E-2"/>
                </c:manualLayout>
              </c:layout>
              <c:showVal val="1"/>
            </c:dLbl>
            <c:showVal val="1"/>
          </c:dLbls>
          <c:cat>
            <c:strRef>
              <c:f>Лист1!$A$11:$A$13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Лист1!$C$11:$C$13</c:f>
              <c:numCache>
                <c:formatCode>#,##0.00</c:formatCode>
                <c:ptCount val="3"/>
                <c:pt idx="0">
                  <c:v>13597</c:v>
                </c:pt>
                <c:pt idx="1">
                  <c:v>27194</c:v>
                </c:pt>
                <c:pt idx="2">
                  <c:v>40791</c:v>
                </c:pt>
              </c:numCache>
            </c:numRef>
          </c:val>
        </c:ser>
        <c:dLbls>
          <c:showVal val="1"/>
        </c:dLbls>
        <c:gapWidth val="75"/>
        <c:shape val="box"/>
        <c:axId val="72004736"/>
        <c:axId val="72006272"/>
        <c:axId val="0"/>
      </c:bar3DChart>
      <c:catAx>
        <c:axId val="7200473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2006272"/>
        <c:crosses val="autoZero"/>
        <c:auto val="1"/>
        <c:lblAlgn val="ctr"/>
        <c:lblOffset val="100"/>
      </c:catAx>
      <c:valAx>
        <c:axId val="72006272"/>
        <c:scaling>
          <c:orientation val="minMax"/>
        </c:scaling>
        <c:delete val="1"/>
        <c:axPos val="l"/>
        <c:majorGridlines/>
        <c:numFmt formatCode="#,##0.00" sourceLinked="1"/>
        <c:majorTickMark val="none"/>
        <c:tickLblPos val="nextTo"/>
        <c:crossAx val="720047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436476043698852"/>
          <c:y val="2.4916036384402068E-2"/>
          <c:w val="0.53912551835840772"/>
          <c:h val="0.21631125414336919"/>
        </c:manualLayout>
      </c:layout>
    </c:legend>
    <c:plotVisOnly val="1"/>
  </c:chart>
  <c:txPr>
    <a:bodyPr/>
    <a:lstStyle/>
    <a:p>
      <a:pPr>
        <a:defRPr sz="1800">
          <a:latin typeface="Georgia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spPr>
        <a:gradFill>
          <a:gsLst>
            <a:gs pos="0">
              <a:srgbClr val="F1CB7F">
                <a:alpha val="60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sideWall>
    <c:backWall>
      <c:spPr>
        <a:gradFill>
          <a:gsLst>
            <a:gs pos="0">
              <a:srgbClr val="F1CB7F">
                <a:alpha val="60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3.4972432819195751E-2"/>
                  <c:y val="-8.1391665938650548E-2"/>
                </c:manualLayout>
              </c:layout>
              <c:showVal val="1"/>
            </c:dLbl>
            <c:dLbl>
              <c:idx val="1"/>
              <c:layout>
                <c:manualLayout>
                  <c:x val="4.6629910425594286E-2"/>
                  <c:y val="-7.0682236209880539E-2"/>
                </c:manualLayout>
              </c:layout>
              <c:showVal val="1"/>
            </c:dLbl>
            <c:dLbl>
              <c:idx val="2"/>
              <c:layout>
                <c:manualLayout>
                  <c:x val="3.93439869215952E-2"/>
                  <c:y val="-8.9959209721666267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 на 01.01.2020</c:v>
                </c:pt>
                <c:pt idx="1">
                  <c:v>на 01.01.2021</c:v>
                </c:pt>
                <c:pt idx="2">
                  <c:v>на 01.01.2022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155000</c:v>
                </c:pt>
                <c:pt idx="1">
                  <c:v>174000</c:v>
                </c:pt>
                <c:pt idx="2">
                  <c:v>202000</c:v>
                </c:pt>
              </c:numCache>
            </c:numRef>
          </c:val>
        </c:ser>
        <c:dLbls>
          <c:showVal val="1"/>
        </c:dLbls>
        <c:gapWidth val="75"/>
        <c:shape val="box"/>
        <c:axId val="72064000"/>
        <c:axId val="72069888"/>
        <c:axId val="0"/>
      </c:bar3DChart>
      <c:catAx>
        <c:axId val="72064000"/>
        <c:scaling>
          <c:orientation val="minMax"/>
        </c:scaling>
        <c:axPos val="b"/>
        <c:numFmt formatCode="dd/mm/yyyy" sourceLinked="1"/>
        <c:majorTickMark val="none"/>
        <c:tickLblPos val="nextTo"/>
        <c:txPr>
          <a:bodyPr/>
          <a:lstStyle/>
          <a:p>
            <a:pPr>
              <a:defRPr b="1">
                <a:latin typeface="Georgia" pitchFamily="18" charset="0"/>
              </a:defRPr>
            </a:pPr>
            <a:endParaRPr lang="ru-RU"/>
          </a:p>
        </c:txPr>
        <c:crossAx val="72069888"/>
        <c:crosses val="autoZero"/>
        <c:auto val="1"/>
        <c:lblAlgn val="ctr"/>
        <c:lblOffset val="100"/>
      </c:catAx>
      <c:valAx>
        <c:axId val="72069888"/>
        <c:scaling>
          <c:orientation val="minMax"/>
        </c:scaling>
        <c:delete val="1"/>
        <c:axPos val="l"/>
        <c:majorGridlines/>
        <c:numFmt formatCode="#,##0.00" sourceLinked="1"/>
        <c:majorTickMark val="none"/>
        <c:tickLblPos val="nextTo"/>
        <c:crossAx val="720640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4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3360130121360583E-3"/>
                  <c:y val="-4.9902184841425806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4.3360130121360974E-3"/>
                  <c:y val="3.7426638631069202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1.0840032530340139E-2"/>
                  <c:y val="-6.54966176043711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40799.5</c:v>
                </c:pt>
                <c:pt idx="1">
                  <c:v>40799.5</c:v>
                </c:pt>
                <c:pt idx="2">
                  <c:v>40799.5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</c:chart>
  <c:spPr>
    <a:solidFill>
      <a:srgbClr val="F1CB7F">
        <a:alpha val="39000"/>
      </a:srgb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10"/>
      <c:rotY val="0"/>
      <c:perspective val="30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2.5396647642511191E-2"/>
          <c:y val="0.10158659057004475"/>
          <c:w val="0.9215012709231476"/>
          <c:h val="0.7181849138770826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18829.900000000001</c:v>
                </c:pt>
                <c:pt idx="1">
                  <c:v>19378.8</c:v>
                </c:pt>
                <c:pt idx="2">
                  <c:v>19940.8</c:v>
                </c:pt>
              </c:numCache>
            </c:numRef>
          </c:val>
        </c:ser>
        <c:dLbls>
          <c:showVal val="1"/>
        </c:dLbls>
        <c:shape val="cylinder"/>
        <c:axId val="72241536"/>
        <c:axId val="72243072"/>
        <c:axId val="0"/>
      </c:bar3DChart>
      <c:catAx>
        <c:axId val="722415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  <c:crossAx val="72243072"/>
        <c:crosses val="autoZero"/>
        <c:auto val="1"/>
        <c:lblAlgn val="ctr"/>
        <c:lblOffset val="100"/>
      </c:catAx>
      <c:valAx>
        <c:axId val="72243072"/>
        <c:scaling>
          <c:orientation val="minMax"/>
        </c:scaling>
        <c:delete val="1"/>
        <c:axPos val="l"/>
        <c:majorGridlines/>
        <c:numFmt formatCode="#,##0.00" sourceLinked="1"/>
        <c:majorTickMark val="none"/>
        <c:tickLblPos val="nextTo"/>
        <c:crossAx val="72241536"/>
        <c:crosses val="autoZero"/>
        <c:crossBetween val="between"/>
      </c:valAx>
    </c:plotArea>
    <c:plotVisOnly val="1"/>
  </c:chart>
  <c:spPr>
    <a:solidFill>
      <a:srgbClr val="F1CB7F">
        <a:alpha val="57000"/>
      </a:srgbClr>
    </a:solidFill>
  </c:spPr>
  <c:txPr>
    <a:bodyPr/>
    <a:lstStyle/>
    <a:p>
      <a:pPr>
        <a:defRPr sz="1800"/>
      </a:pPr>
      <a:endParaRPr lang="ru-RU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EDA735-28D9-408F-9F23-EA9FA49B656B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F6AA1A4-8E44-45FF-A64A-C83D5F7BF7EB}">
      <dgm:prSet/>
      <dgm:spPr>
        <a:solidFill>
          <a:srgbClr val="6AA49E"/>
        </a:solidFill>
        <a:ln w="31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Georgia" pitchFamily="18" charset="0"/>
            </a:rPr>
            <a:t>Повышение финансовой грамотности населения</a:t>
          </a:r>
        </a:p>
      </dgm:t>
    </dgm:pt>
    <dgm:pt modelId="{DA6667A9-A245-43E0-AD0B-8655494A4B48}" type="parTrans" cxnId="{C8FA03F3-1645-456C-9B55-ED3822D32949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F7A4CFA7-14FA-4D52-91FA-169ABE560957}" type="sibTrans" cxnId="{C8FA03F3-1645-456C-9B55-ED3822D32949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69824A43-1EDD-48B7-BCF1-0FB14EDD0001}">
      <dgm:prSet/>
      <dgm:spPr>
        <a:solidFill>
          <a:srgbClr val="A9BA74"/>
        </a:solidFill>
        <a:ln w="31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Georgia" pitchFamily="18" charset="0"/>
            </a:rPr>
            <a:t>Ознакомление граждан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 и т.д.</a:t>
          </a:r>
          <a:endParaRPr lang="ru-RU" dirty="0">
            <a:solidFill>
              <a:schemeClr val="tx1"/>
            </a:solidFill>
            <a:latin typeface="Georgia" pitchFamily="18" charset="0"/>
          </a:endParaRPr>
        </a:p>
      </dgm:t>
    </dgm:pt>
    <dgm:pt modelId="{023DCD98-9E5B-4642-B823-40479B307BFD}" type="sibTrans" cxnId="{E6B26192-A453-449C-879C-49333AFE7B9D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07B00E6A-C113-41A1-9484-980F981752E3}" type="parTrans" cxnId="{E6B26192-A453-449C-879C-49333AFE7B9D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BD5BB2FA-EB5F-448C-AA61-165BE79F8BC4}">
      <dgm:prSet/>
      <dgm:spPr>
        <a:solidFill>
          <a:srgbClr val="9A86B0"/>
        </a:solidFill>
        <a:ln w="31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Georgia" pitchFamily="18" charset="0"/>
            </a:rPr>
            <a:t>Взаимодействие власти и граждан, общественный контроль </a:t>
          </a:r>
          <a:endParaRPr lang="ru-RU" dirty="0">
            <a:solidFill>
              <a:schemeClr val="tx1"/>
            </a:solidFill>
            <a:latin typeface="Georgia" pitchFamily="18" charset="0"/>
          </a:endParaRPr>
        </a:p>
      </dgm:t>
    </dgm:pt>
    <dgm:pt modelId="{F7F6C684-18FD-4171-9B5C-C824F690E1A3}" type="sibTrans" cxnId="{366DD4D0-0809-4EEE-84AF-C2FFFCDDB1CC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35139966-5AD6-494F-8B65-60EB2BB09C9E}" type="parTrans" cxnId="{366DD4D0-0809-4EEE-84AF-C2FFFCDDB1CC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itchFamily="18" charset="0"/>
          </a:endParaRPr>
        </a:p>
      </dgm:t>
    </dgm:pt>
    <dgm:pt modelId="{60A1B822-AC92-474C-A77C-55C14B080ACB}" type="pres">
      <dgm:prSet presAssocID="{E1EDA735-28D9-408F-9F23-EA9FA49B65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BDCEA4-8356-4251-A72D-DF0ACD577773}" type="pres">
      <dgm:prSet presAssocID="{69824A43-1EDD-48B7-BCF1-0FB14EDD0001}" presName="linNode" presStyleCnt="0"/>
      <dgm:spPr/>
    </dgm:pt>
    <dgm:pt modelId="{F37561B6-A9D4-41BF-B0A8-AA65DE0B6E59}" type="pres">
      <dgm:prSet presAssocID="{69824A43-1EDD-48B7-BCF1-0FB14EDD0001}" presName="parentText" presStyleLbl="node1" presStyleIdx="0" presStyleCnt="3" custScaleX="198412" custScaleY="553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E4957-0120-45DB-B274-D6F4CEADACC1}" type="pres">
      <dgm:prSet presAssocID="{023DCD98-9E5B-4642-B823-40479B307BFD}" presName="sp" presStyleCnt="0"/>
      <dgm:spPr/>
    </dgm:pt>
    <dgm:pt modelId="{D07B5C84-FCB2-44F2-89DA-95641A309F53}" type="pres">
      <dgm:prSet presAssocID="{FF6AA1A4-8E44-45FF-A64A-C83D5F7BF7EB}" presName="linNode" presStyleCnt="0"/>
      <dgm:spPr/>
    </dgm:pt>
    <dgm:pt modelId="{CB223631-A2B4-4899-A938-11A76FF44021}" type="pres">
      <dgm:prSet presAssocID="{FF6AA1A4-8E44-45FF-A64A-C83D5F7BF7EB}" presName="parentText" presStyleLbl="node1" presStyleIdx="1" presStyleCnt="3" custScaleX="198412" custScaleY="256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EAA77-7C60-412E-82E3-17BADB6B5403}" type="pres">
      <dgm:prSet presAssocID="{F7A4CFA7-14FA-4D52-91FA-169ABE560957}" presName="sp" presStyleCnt="0"/>
      <dgm:spPr/>
    </dgm:pt>
    <dgm:pt modelId="{4A2BFA63-6247-448E-BF7A-DA5849E73869}" type="pres">
      <dgm:prSet presAssocID="{BD5BB2FA-EB5F-448C-AA61-165BE79F8BC4}" presName="linNode" presStyleCnt="0"/>
      <dgm:spPr/>
    </dgm:pt>
    <dgm:pt modelId="{503770A6-6266-468C-9D26-8DB2E0115C7C}" type="pres">
      <dgm:prSet presAssocID="{BD5BB2FA-EB5F-448C-AA61-165BE79F8BC4}" presName="parentText" presStyleLbl="node1" presStyleIdx="2" presStyleCnt="3" custScaleX="198412" custScaleY="256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0BCED2-57D8-4F75-BF68-66F81DF25F75}" type="presOf" srcId="{69824A43-1EDD-48B7-BCF1-0FB14EDD0001}" destId="{F37561B6-A9D4-41BF-B0A8-AA65DE0B6E59}" srcOrd="0" destOrd="0" presId="urn:microsoft.com/office/officeart/2005/8/layout/vList5"/>
    <dgm:cxn modelId="{29482A23-EF11-4C21-8E54-21C9B6E82988}" type="presOf" srcId="{BD5BB2FA-EB5F-448C-AA61-165BE79F8BC4}" destId="{503770A6-6266-468C-9D26-8DB2E0115C7C}" srcOrd="0" destOrd="0" presId="urn:microsoft.com/office/officeart/2005/8/layout/vList5"/>
    <dgm:cxn modelId="{C8FA03F3-1645-456C-9B55-ED3822D32949}" srcId="{E1EDA735-28D9-408F-9F23-EA9FA49B656B}" destId="{FF6AA1A4-8E44-45FF-A64A-C83D5F7BF7EB}" srcOrd="1" destOrd="0" parTransId="{DA6667A9-A245-43E0-AD0B-8655494A4B48}" sibTransId="{F7A4CFA7-14FA-4D52-91FA-169ABE560957}"/>
    <dgm:cxn modelId="{E6B26192-A453-449C-879C-49333AFE7B9D}" srcId="{E1EDA735-28D9-408F-9F23-EA9FA49B656B}" destId="{69824A43-1EDD-48B7-BCF1-0FB14EDD0001}" srcOrd="0" destOrd="0" parTransId="{07B00E6A-C113-41A1-9484-980F981752E3}" sibTransId="{023DCD98-9E5B-4642-B823-40479B307BFD}"/>
    <dgm:cxn modelId="{366DD4D0-0809-4EEE-84AF-C2FFFCDDB1CC}" srcId="{E1EDA735-28D9-408F-9F23-EA9FA49B656B}" destId="{BD5BB2FA-EB5F-448C-AA61-165BE79F8BC4}" srcOrd="2" destOrd="0" parTransId="{35139966-5AD6-494F-8B65-60EB2BB09C9E}" sibTransId="{F7F6C684-18FD-4171-9B5C-C824F690E1A3}"/>
    <dgm:cxn modelId="{FCF61E85-B4EC-4547-8124-0FA7C0891E2C}" type="presOf" srcId="{FF6AA1A4-8E44-45FF-A64A-C83D5F7BF7EB}" destId="{CB223631-A2B4-4899-A938-11A76FF44021}" srcOrd="0" destOrd="0" presId="urn:microsoft.com/office/officeart/2005/8/layout/vList5"/>
    <dgm:cxn modelId="{2FA1ECE4-2E7A-4789-9A02-BBA972A50546}" type="presOf" srcId="{E1EDA735-28D9-408F-9F23-EA9FA49B656B}" destId="{60A1B822-AC92-474C-A77C-55C14B080ACB}" srcOrd="0" destOrd="0" presId="urn:microsoft.com/office/officeart/2005/8/layout/vList5"/>
    <dgm:cxn modelId="{E0886E51-DBFC-4E22-8631-71595D91A19F}" type="presParOf" srcId="{60A1B822-AC92-474C-A77C-55C14B080ACB}" destId="{B2BDCEA4-8356-4251-A72D-DF0ACD577773}" srcOrd="0" destOrd="0" presId="urn:microsoft.com/office/officeart/2005/8/layout/vList5"/>
    <dgm:cxn modelId="{32773E48-3902-4F58-875F-BC1D80D8DA39}" type="presParOf" srcId="{B2BDCEA4-8356-4251-A72D-DF0ACD577773}" destId="{F37561B6-A9D4-41BF-B0A8-AA65DE0B6E59}" srcOrd="0" destOrd="0" presId="urn:microsoft.com/office/officeart/2005/8/layout/vList5"/>
    <dgm:cxn modelId="{9C372B24-9CD2-4094-8BD2-ED662E699E37}" type="presParOf" srcId="{60A1B822-AC92-474C-A77C-55C14B080ACB}" destId="{3B7E4957-0120-45DB-B274-D6F4CEADACC1}" srcOrd="1" destOrd="0" presId="urn:microsoft.com/office/officeart/2005/8/layout/vList5"/>
    <dgm:cxn modelId="{918868A3-6A76-4704-BC2E-0F8308D95A6D}" type="presParOf" srcId="{60A1B822-AC92-474C-A77C-55C14B080ACB}" destId="{D07B5C84-FCB2-44F2-89DA-95641A309F53}" srcOrd="2" destOrd="0" presId="urn:microsoft.com/office/officeart/2005/8/layout/vList5"/>
    <dgm:cxn modelId="{53705192-8D42-4CCC-8863-7D7B298435D8}" type="presParOf" srcId="{D07B5C84-FCB2-44F2-89DA-95641A309F53}" destId="{CB223631-A2B4-4899-A938-11A76FF44021}" srcOrd="0" destOrd="0" presId="urn:microsoft.com/office/officeart/2005/8/layout/vList5"/>
    <dgm:cxn modelId="{E6525E6F-502A-4426-A7D1-5EB1508C25DC}" type="presParOf" srcId="{60A1B822-AC92-474C-A77C-55C14B080ACB}" destId="{C13EAA77-7C60-412E-82E3-17BADB6B5403}" srcOrd="3" destOrd="0" presId="urn:microsoft.com/office/officeart/2005/8/layout/vList5"/>
    <dgm:cxn modelId="{D4597106-86B3-4143-8D57-E6F7BA06FA26}" type="presParOf" srcId="{60A1B822-AC92-474C-A77C-55C14B080ACB}" destId="{4A2BFA63-6247-448E-BF7A-DA5849E73869}" srcOrd="4" destOrd="0" presId="urn:microsoft.com/office/officeart/2005/8/layout/vList5"/>
    <dgm:cxn modelId="{0021E2F5-F1CA-4139-AC91-04F07FED4F14}" type="presParOf" srcId="{4A2BFA63-6247-448E-BF7A-DA5849E73869}" destId="{503770A6-6266-468C-9D26-8DB2E0115C7C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DA735-28D9-408F-9F23-EA9FA49B656B}" type="doc">
      <dgm:prSet loTypeId="urn:microsoft.com/office/officeart/2005/8/layout/vList5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DC70019-C34B-47E3-B13C-8BB5293A707D}">
      <dgm:prSet custT="1"/>
      <dgm:spPr>
        <a:solidFill>
          <a:srgbClr val="E4D498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0" i="0" dirty="0" smtClean="0">
              <a:solidFill>
                <a:schemeClr val="tx1"/>
              </a:solidFill>
              <a:latin typeface="Georgia" pitchFamily="18" charset="0"/>
            </a:rPr>
            <a:t>Регулирует денежные потоки государства, укрепляет связи между центром и субъектами федерации</a:t>
          </a:r>
          <a:endParaRPr lang="ru-RU" sz="1600" b="0" i="0" dirty="0">
            <a:solidFill>
              <a:schemeClr val="tx1"/>
            </a:solidFill>
            <a:latin typeface="Georgia" pitchFamily="18" charset="0"/>
          </a:endParaRPr>
        </a:p>
      </dgm:t>
    </dgm:pt>
    <dgm:pt modelId="{6ED59868-3AFA-4E4C-BAA4-786DA8375C9C}" type="parTrans" cxnId="{F9772C33-5BDC-4484-A317-0C36E0622997}">
      <dgm:prSet/>
      <dgm:spPr/>
      <dgm:t>
        <a:bodyPr/>
        <a:lstStyle/>
        <a:p>
          <a:endParaRPr lang="ru-RU"/>
        </a:p>
      </dgm:t>
    </dgm:pt>
    <dgm:pt modelId="{5D27ECDD-D322-4E38-869D-CCB2E69B15A8}" type="sibTrans" cxnId="{F9772C33-5BDC-4484-A317-0C36E0622997}">
      <dgm:prSet/>
      <dgm:spPr/>
      <dgm:t>
        <a:bodyPr/>
        <a:lstStyle/>
        <a:p>
          <a:endParaRPr lang="ru-RU"/>
        </a:p>
      </dgm:t>
    </dgm:pt>
    <dgm:pt modelId="{5A8C80C0-46B7-43B8-98A5-05D726431AE9}">
      <dgm:prSet custT="1"/>
      <dgm:spPr>
        <a:solidFill>
          <a:srgbClr val="E4D498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0" i="0" smtClean="0">
              <a:solidFill>
                <a:schemeClr val="tx1"/>
              </a:solidFill>
              <a:latin typeface="Georgia" pitchFamily="18" charset="0"/>
            </a:rPr>
            <a:t>Легально контролирует действия правительства</a:t>
          </a:r>
          <a:endParaRPr lang="ru-RU" sz="1600" b="0" i="0">
            <a:solidFill>
              <a:schemeClr val="tx1"/>
            </a:solidFill>
            <a:latin typeface="Georgia" pitchFamily="18" charset="0"/>
          </a:endParaRPr>
        </a:p>
      </dgm:t>
    </dgm:pt>
    <dgm:pt modelId="{93B5A2D3-745E-4CB5-B069-408F1B7660E3}" type="parTrans" cxnId="{948A7508-F689-4075-AC83-7F0725A06BE1}">
      <dgm:prSet/>
      <dgm:spPr/>
      <dgm:t>
        <a:bodyPr/>
        <a:lstStyle/>
        <a:p>
          <a:endParaRPr lang="ru-RU"/>
        </a:p>
      </dgm:t>
    </dgm:pt>
    <dgm:pt modelId="{560F0BC3-8DC1-4216-A13B-84EDE66CAF25}" type="sibTrans" cxnId="{948A7508-F689-4075-AC83-7F0725A06BE1}">
      <dgm:prSet/>
      <dgm:spPr/>
      <dgm:t>
        <a:bodyPr/>
        <a:lstStyle/>
        <a:p>
          <a:endParaRPr lang="ru-RU"/>
        </a:p>
      </dgm:t>
    </dgm:pt>
    <dgm:pt modelId="{94C182A4-9291-4949-B1B9-686FD936411A}">
      <dgm:prSet custT="1"/>
      <dgm:spPr>
        <a:solidFill>
          <a:srgbClr val="E4D498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0" i="0" smtClean="0">
              <a:solidFill>
                <a:schemeClr val="tx1"/>
              </a:solidFill>
              <a:latin typeface="Georgia" pitchFamily="18" charset="0"/>
            </a:rPr>
            <a:t>Несёт информацию о намерениях правительства участникам экономической деятельности</a:t>
          </a:r>
          <a:endParaRPr lang="ru-RU" sz="1600" b="0" i="0">
            <a:solidFill>
              <a:schemeClr val="tx1"/>
            </a:solidFill>
            <a:latin typeface="Georgia" pitchFamily="18" charset="0"/>
          </a:endParaRPr>
        </a:p>
      </dgm:t>
    </dgm:pt>
    <dgm:pt modelId="{B886F52C-5475-4F75-BB36-02D5069F41F0}" type="parTrans" cxnId="{39442230-C8BB-4CFA-AFA9-8F1283921AC4}">
      <dgm:prSet/>
      <dgm:spPr/>
      <dgm:t>
        <a:bodyPr/>
        <a:lstStyle/>
        <a:p>
          <a:endParaRPr lang="ru-RU"/>
        </a:p>
      </dgm:t>
    </dgm:pt>
    <dgm:pt modelId="{96CCE01A-65A2-4753-BF8F-3BECE6490411}" type="sibTrans" cxnId="{39442230-C8BB-4CFA-AFA9-8F1283921AC4}">
      <dgm:prSet/>
      <dgm:spPr/>
      <dgm:t>
        <a:bodyPr/>
        <a:lstStyle/>
        <a:p>
          <a:endParaRPr lang="ru-RU"/>
        </a:p>
      </dgm:t>
    </dgm:pt>
    <dgm:pt modelId="{E81749CA-93AB-429A-9506-9EB7D91D2A3B}">
      <dgm:prSet custT="1"/>
      <dgm:spPr>
        <a:solidFill>
          <a:srgbClr val="E4D498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0" i="0" dirty="0" smtClean="0">
              <a:solidFill>
                <a:schemeClr val="tx1"/>
              </a:solidFill>
              <a:latin typeface="Georgia" pitchFamily="18" charset="0"/>
            </a:rPr>
            <a:t>Определяет параметры экономической политики и задает рамки возможных действий правительства</a:t>
          </a:r>
          <a:endParaRPr lang="ru-RU" sz="1600" b="0" i="0" dirty="0">
            <a:solidFill>
              <a:schemeClr val="tx1"/>
            </a:solidFill>
            <a:latin typeface="Georgia" pitchFamily="18" charset="0"/>
          </a:endParaRPr>
        </a:p>
      </dgm:t>
    </dgm:pt>
    <dgm:pt modelId="{40130F03-E0F2-40AD-9504-8FD28C52CDB5}" type="parTrans" cxnId="{360CF463-C86E-42D8-91B3-4EEACB7F61C3}">
      <dgm:prSet/>
      <dgm:spPr/>
      <dgm:t>
        <a:bodyPr/>
        <a:lstStyle/>
        <a:p>
          <a:endParaRPr lang="ru-RU"/>
        </a:p>
      </dgm:t>
    </dgm:pt>
    <dgm:pt modelId="{BA88C1CE-3CF7-45BE-B7CD-50EE432AED6F}" type="sibTrans" cxnId="{360CF463-C86E-42D8-91B3-4EEACB7F61C3}">
      <dgm:prSet/>
      <dgm:spPr/>
      <dgm:t>
        <a:bodyPr/>
        <a:lstStyle/>
        <a:p>
          <a:endParaRPr lang="ru-RU"/>
        </a:p>
      </dgm:t>
    </dgm:pt>
    <dgm:pt modelId="{60A1B822-AC92-474C-A77C-55C14B080ACB}" type="pres">
      <dgm:prSet presAssocID="{E1EDA735-28D9-408F-9F23-EA9FA49B65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A37077-AE39-4A7A-A8A2-D7294D465582}" type="pres">
      <dgm:prSet presAssocID="{8DC70019-C34B-47E3-B13C-8BB5293A707D}" presName="linNode" presStyleCnt="0"/>
      <dgm:spPr/>
    </dgm:pt>
    <dgm:pt modelId="{B0824DA0-B380-4923-A43A-362F5A4CCEE3}" type="pres">
      <dgm:prSet presAssocID="{8DC70019-C34B-47E3-B13C-8BB5293A707D}" presName="parentText" presStyleLbl="node1" presStyleIdx="0" presStyleCnt="4" custScaleX="2351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7C6C6-989A-4AF4-89FF-288C503CF1E2}" type="pres">
      <dgm:prSet presAssocID="{5D27ECDD-D322-4E38-869D-CCB2E69B15A8}" presName="sp" presStyleCnt="0"/>
      <dgm:spPr/>
    </dgm:pt>
    <dgm:pt modelId="{D4893D5C-E4CF-4341-8BE4-D080BEB6BB73}" type="pres">
      <dgm:prSet presAssocID="{94C182A4-9291-4949-B1B9-686FD936411A}" presName="linNode" presStyleCnt="0"/>
      <dgm:spPr/>
    </dgm:pt>
    <dgm:pt modelId="{0E2D6D8D-409C-4DEF-8999-E6BB5B5610B8}" type="pres">
      <dgm:prSet presAssocID="{94C182A4-9291-4949-B1B9-686FD936411A}" presName="parentText" presStyleLbl="node1" presStyleIdx="1" presStyleCnt="4" custScaleX="2364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08115-4DA8-4139-819A-12476BD14EB7}" type="pres">
      <dgm:prSet presAssocID="{96CCE01A-65A2-4753-BF8F-3BECE6490411}" presName="sp" presStyleCnt="0"/>
      <dgm:spPr/>
    </dgm:pt>
    <dgm:pt modelId="{642681FE-5E1A-4EA7-B7E5-3931B03EAB61}" type="pres">
      <dgm:prSet presAssocID="{5A8C80C0-46B7-43B8-98A5-05D726431AE9}" presName="linNode" presStyleCnt="0"/>
      <dgm:spPr/>
    </dgm:pt>
    <dgm:pt modelId="{3FB69FF1-85E1-459A-9FCF-35F5E357B547}" type="pres">
      <dgm:prSet presAssocID="{5A8C80C0-46B7-43B8-98A5-05D726431AE9}" presName="parentText" presStyleLbl="node1" presStyleIdx="2" presStyleCnt="4" custScaleX="2364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47751-E0EC-4039-A13C-265D7420A806}" type="pres">
      <dgm:prSet presAssocID="{560F0BC3-8DC1-4216-A13B-84EDE66CAF25}" presName="sp" presStyleCnt="0"/>
      <dgm:spPr/>
    </dgm:pt>
    <dgm:pt modelId="{61D0014A-9DEA-466B-995B-F1963FC4304F}" type="pres">
      <dgm:prSet presAssocID="{E81749CA-93AB-429A-9506-9EB7D91D2A3B}" presName="linNode" presStyleCnt="0"/>
      <dgm:spPr/>
    </dgm:pt>
    <dgm:pt modelId="{22714BA7-9898-4D46-8FE6-8E5A21C3E39F}" type="pres">
      <dgm:prSet presAssocID="{E81749CA-93AB-429A-9506-9EB7D91D2A3B}" presName="parentText" presStyleLbl="node1" presStyleIdx="3" presStyleCnt="4" custScaleX="2364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D62238-F464-4C83-8F69-82B93C4BEB90}" type="presOf" srcId="{5A8C80C0-46B7-43B8-98A5-05D726431AE9}" destId="{3FB69FF1-85E1-459A-9FCF-35F5E357B547}" srcOrd="0" destOrd="0" presId="urn:microsoft.com/office/officeart/2005/8/layout/vList5"/>
    <dgm:cxn modelId="{39442230-C8BB-4CFA-AFA9-8F1283921AC4}" srcId="{E1EDA735-28D9-408F-9F23-EA9FA49B656B}" destId="{94C182A4-9291-4949-B1B9-686FD936411A}" srcOrd="1" destOrd="0" parTransId="{B886F52C-5475-4F75-BB36-02D5069F41F0}" sibTransId="{96CCE01A-65A2-4753-BF8F-3BECE6490411}"/>
    <dgm:cxn modelId="{360CF463-C86E-42D8-91B3-4EEACB7F61C3}" srcId="{E1EDA735-28D9-408F-9F23-EA9FA49B656B}" destId="{E81749CA-93AB-429A-9506-9EB7D91D2A3B}" srcOrd="3" destOrd="0" parTransId="{40130F03-E0F2-40AD-9504-8FD28C52CDB5}" sibTransId="{BA88C1CE-3CF7-45BE-B7CD-50EE432AED6F}"/>
    <dgm:cxn modelId="{948A7508-F689-4075-AC83-7F0725A06BE1}" srcId="{E1EDA735-28D9-408F-9F23-EA9FA49B656B}" destId="{5A8C80C0-46B7-43B8-98A5-05D726431AE9}" srcOrd="2" destOrd="0" parTransId="{93B5A2D3-745E-4CB5-B069-408F1B7660E3}" sibTransId="{560F0BC3-8DC1-4216-A13B-84EDE66CAF25}"/>
    <dgm:cxn modelId="{2362614E-5D7C-479B-BA45-8F743E5F2927}" type="presOf" srcId="{94C182A4-9291-4949-B1B9-686FD936411A}" destId="{0E2D6D8D-409C-4DEF-8999-E6BB5B5610B8}" srcOrd="0" destOrd="0" presId="urn:microsoft.com/office/officeart/2005/8/layout/vList5"/>
    <dgm:cxn modelId="{F34234F7-C5DD-478F-AC34-E9778816CF04}" type="presOf" srcId="{E81749CA-93AB-429A-9506-9EB7D91D2A3B}" destId="{22714BA7-9898-4D46-8FE6-8E5A21C3E39F}" srcOrd="0" destOrd="0" presId="urn:microsoft.com/office/officeart/2005/8/layout/vList5"/>
    <dgm:cxn modelId="{5ADDC87F-EF8D-41F2-BC99-30085D5AACA4}" type="presOf" srcId="{E1EDA735-28D9-408F-9F23-EA9FA49B656B}" destId="{60A1B822-AC92-474C-A77C-55C14B080ACB}" srcOrd="0" destOrd="0" presId="urn:microsoft.com/office/officeart/2005/8/layout/vList5"/>
    <dgm:cxn modelId="{F9772C33-5BDC-4484-A317-0C36E0622997}" srcId="{E1EDA735-28D9-408F-9F23-EA9FA49B656B}" destId="{8DC70019-C34B-47E3-B13C-8BB5293A707D}" srcOrd="0" destOrd="0" parTransId="{6ED59868-3AFA-4E4C-BAA4-786DA8375C9C}" sibTransId="{5D27ECDD-D322-4E38-869D-CCB2E69B15A8}"/>
    <dgm:cxn modelId="{2D5B83D9-4C8D-48E8-9EE6-E3FB4DFAA4B3}" type="presOf" srcId="{8DC70019-C34B-47E3-B13C-8BB5293A707D}" destId="{B0824DA0-B380-4923-A43A-362F5A4CCEE3}" srcOrd="0" destOrd="0" presId="urn:microsoft.com/office/officeart/2005/8/layout/vList5"/>
    <dgm:cxn modelId="{D4298A85-052D-46A1-9C96-82F3E4EAD379}" type="presParOf" srcId="{60A1B822-AC92-474C-A77C-55C14B080ACB}" destId="{57A37077-AE39-4A7A-A8A2-D7294D465582}" srcOrd="0" destOrd="0" presId="urn:microsoft.com/office/officeart/2005/8/layout/vList5"/>
    <dgm:cxn modelId="{5033C403-8AA7-493C-B074-31BA74901BCF}" type="presParOf" srcId="{57A37077-AE39-4A7A-A8A2-D7294D465582}" destId="{B0824DA0-B380-4923-A43A-362F5A4CCEE3}" srcOrd="0" destOrd="0" presId="urn:microsoft.com/office/officeart/2005/8/layout/vList5"/>
    <dgm:cxn modelId="{FBD74D0B-2A91-4448-97E2-A88EF7233EBF}" type="presParOf" srcId="{60A1B822-AC92-474C-A77C-55C14B080ACB}" destId="{6687C6C6-989A-4AF4-89FF-288C503CF1E2}" srcOrd="1" destOrd="0" presId="urn:microsoft.com/office/officeart/2005/8/layout/vList5"/>
    <dgm:cxn modelId="{15C08348-711E-49F9-BB0F-EA2674F51F95}" type="presParOf" srcId="{60A1B822-AC92-474C-A77C-55C14B080ACB}" destId="{D4893D5C-E4CF-4341-8BE4-D080BEB6BB73}" srcOrd="2" destOrd="0" presId="urn:microsoft.com/office/officeart/2005/8/layout/vList5"/>
    <dgm:cxn modelId="{7B90DE9A-5374-475E-ADD6-4A6096912085}" type="presParOf" srcId="{D4893D5C-E4CF-4341-8BE4-D080BEB6BB73}" destId="{0E2D6D8D-409C-4DEF-8999-E6BB5B5610B8}" srcOrd="0" destOrd="0" presId="urn:microsoft.com/office/officeart/2005/8/layout/vList5"/>
    <dgm:cxn modelId="{B8FC7C5A-2E6C-4046-93E5-162C05E751A9}" type="presParOf" srcId="{60A1B822-AC92-474C-A77C-55C14B080ACB}" destId="{14608115-4DA8-4139-819A-12476BD14EB7}" srcOrd="3" destOrd="0" presId="urn:microsoft.com/office/officeart/2005/8/layout/vList5"/>
    <dgm:cxn modelId="{4C11FC3F-3085-4CEE-9253-5BD968B0CF7A}" type="presParOf" srcId="{60A1B822-AC92-474C-A77C-55C14B080ACB}" destId="{642681FE-5E1A-4EA7-B7E5-3931B03EAB61}" srcOrd="4" destOrd="0" presId="urn:microsoft.com/office/officeart/2005/8/layout/vList5"/>
    <dgm:cxn modelId="{2972F768-023C-4AC3-9D26-6790703D172F}" type="presParOf" srcId="{642681FE-5E1A-4EA7-B7E5-3931B03EAB61}" destId="{3FB69FF1-85E1-459A-9FCF-35F5E357B547}" srcOrd="0" destOrd="0" presId="urn:microsoft.com/office/officeart/2005/8/layout/vList5"/>
    <dgm:cxn modelId="{D6CB53A7-1DE7-482D-8F71-4E0C66DADCEF}" type="presParOf" srcId="{60A1B822-AC92-474C-A77C-55C14B080ACB}" destId="{89847751-E0EC-4039-A13C-265D7420A806}" srcOrd="5" destOrd="0" presId="urn:microsoft.com/office/officeart/2005/8/layout/vList5"/>
    <dgm:cxn modelId="{4C5AC2C6-D4DE-4FD7-9BA2-8435D3250F94}" type="presParOf" srcId="{60A1B822-AC92-474C-A77C-55C14B080ACB}" destId="{61D0014A-9DEA-466B-995B-F1963FC4304F}" srcOrd="6" destOrd="0" presId="urn:microsoft.com/office/officeart/2005/8/layout/vList5"/>
    <dgm:cxn modelId="{8B8E3082-901A-4795-AF0F-8C609F7FBD53}" type="presParOf" srcId="{61D0014A-9DEA-466B-995B-F1963FC4304F}" destId="{22714BA7-9898-4D46-8FE6-8E5A21C3E39F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F08930-C0BE-4B65-99F8-5F13C7C80D1D}" type="doc">
      <dgm:prSet loTypeId="urn:microsoft.com/office/officeart/2005/8/layout/hierarchy3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1FCAFDA-E24C-4B9E-8849-6D7D6A635199}" type="pres">
      <dgm:prSet presAssocID="{32F08930-C0BE-4B65-99F8-5F13C7C80D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05114D9-2975-423B-B7EA-C2A82E3501B2}" type="presOf" srcId="{32F08930-C0BE-4B65-99F8-5F13C7C80D1D}" destId="{C1FCAFDA-E24C-4B9E-8849-6D7D6A635199}" srcOrd="0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26D4FB-208B-4491-8EC8-94AC6E2E75B7}" type="doc">
      <dgm:prSet loTypeId="urn:microsoft.com/office/officeart/2005/8/layout/cycle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A7FCBD7-F16F-47C3-A6B3-65DDB21072A0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1200" b="1" i="0" dirty="0" smtClean="0">
              <a:latin typeface="Arial Narrow" panose="020B0606020202030204" pitchFamily="34" charset="0"/>
            </a:rPr>
            <a:t>РАЗРАБОТКА ПРОГНОЗА СОЦИАЛЬНО-ЭКОНОМИЧЕСКОГО РАЗВИТИЯ РАЙОНА НА ОЧЕРЕДНОЙ ФИНАНСОВЫЙ ГОД И ПЛАНОВЫЙ ПЕРИОД</a:t>
          </a:r>
          <a:endParaRPr lang="ru-RU" sz="1200" b="1" dirty="0"/>
        </a:p>
      </dgm:t>
    </dgm:pt>
    <dgm:pt modelId="{AA22D958-185A-4B86-A1BB-4948422C0D60}" type="parTrans" cxnId="{0194B853-0C06-4A0B-A566-AAD5711F9634}">
      <dgm:prSet/>
      <dgm:spPr/>
      <dgm:t>
        <a:bodyPr/>
        <a:lstStyle/>
        <a:p>
          <a:pPr algn="ctr"/>
          <a:endParaRPr lang="ru-RU" b="1"/>
        </a:p>
      </dgm:t>
    </dgm:pt>
    <dgm:pt modelId="{01051041-45E4-433B-81BF-D1823D84FBCF}" type="sibTrans" cxnId="{0194B853-0C06-4A0B-A566-AAD5711F963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endParaRPr lang="ru-RU" b="1"/>
        </a:p>
      </dgm:t>
    </dgm:pt>
    <dgm:pt modelId="{EA82D0B8-8C12-4911-8FD0-CAB841E150D2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РАЗРАБОТКА ДОКУМЕНТОВ                              И МАТЕРИАЛОВ, </a:t>
          </a:r>
        </a:p>
        <a:p>
          <a:pPr algn="ctr">
            <a:spcAft>
              <a:spcPct val="3500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НЕОБХОДИМЫХ ДЛЯ ФОРМИРОВАНИЯ БЮДЖЕТА РАЙОНА</a:t>
          </a:r>
          <a:endParaRPr lang="ru-RU" sz="1200" b="1" dirty="0"/>
        </a:p>
      </dgm:t>
    </dgm:pt>
    <dgm:pt modelId="{606A4E8B-D579-4B48-9971-26B337AC2BD0}" type="parTrans" cxnId="{D5D31160-2287-451D-9C93-56D768DA051D}">
      <dgm:prSet/>
      <dgm:spPr/>
      <dgm:t>
        <a:bodyPr/>
        <a:lstStyle/>
        <a:p>
          <a:pPr algn="ctr"/>
          <a:endParaRPr lang="ru-RU" b="1"/>
        </a:p>
      </dgm:t>
    </dgm:pt>
    <dgm:pt modelId="{F5C159B0-5B4A-488A-873A-EAB766334E8A}" type="sibTrans" cxnId="{D5D31160-2287-451D-9C93-56D768DA051D}">
      <dgm:prSet/>
      <dgm:spPr/>
      <dgm:t>
        <a:bodyPr/>
        <a:lstStyle/>
        <a:p>
          <a:pPr algn="ctr"/>
          <a:endParaRPr lang="ru-RU" b="1"/>
        </a:p>
      </dgm:t>
    </dgm:pt>
    <dgm:pt modelId="{EBF84DD8-5BBD-44FA-A004-734102B5F81D}">
      <dgm:prSet phldrT="[Текст]" custT="1"/>
      <dgm:spPr/>
      <dgm:t>
        <a:bodyPr/>
        <a:lstStyle/>
        <a:p>
          <a:pPr algn="ctr"/>
          <a:r>
            <a:rPr lang="ru-RU" sz="1200" b="1" i="0" dirty="0" smtClean="0">
              <a:latin typeface="Arial Narrow" panose="020B0606020202030204" pitchFamily="34" charset="0"/>
            </a:rPr>
            <a:t>СОСТАВЛЕНИЕ ПРОЕКТА БЮДЖЕТА РАЙОНА</a:t>
          </a:r>
          <a:endParaRPr lang="ru-RU" sz="1200" b="1" dirty="0"/>
        </a:p>
      </dgm:t>
    </dgm:pt>
    <dgm:pt modelId="{A5C13699-0F4D-4493-A528-778D4C9D109D}" type="parTrans" cxnId="{CC4E3BD5-8DDA-4347-81E1-CF7FC3CE698D}">
      <dgm:prSet/>
      <dgm:spPr/>
      <dgm:t>
        <a:bodyPr/>
        <a:lstStyle/>
        <a:p>
          <a:pPr algn="ctr"/>
          <a:endParaRPr lang="ru-RU" b="1"/>
        </a:p>
      </dgm:t>
    </dgm:pt>
    <dgm:pt modelId="{ADEAA9BF-5C69-4EE8-BA41-909884BC2F12}" type="sibTrans" cxnId="{CC4E3BD5-8DDA-4347-81E1-CF7FC3CE698D}">
      <dgm:prSet/>
      <dgm:spPr/>
      <dgm:t>
        <a:bodyPr/>
        <a:lstStyle/>
        <a:p>
          <a:pPr algn="ctr"/>
          <a:endParaRPr lang="ru-RU" b="1"/>
        </a:p>
      </dgm:t>
    </dgm:pt>
    <dgm:pt modelId="{1D183780-EF00-4D95-886A-E86D006F9767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1200" b="1" i="0" dirty="0" smtClean="0">
              <a:latin typeface="Arial Narrow" panose="020B0606020202030204" pitchFamily="34" charset="0"/>
            </a:rPr>
            <a:t>РАССМОТРЕНИЕ                             И УТВЕРЖДЕНИЕ БЮДЖЕТА РАЙОНА</a:t>
          </a:r>
          <a:endParaRPr lang="ru-RU" sz="1200" b="1" dirty="0"/>
        </a:p>
      </dgm:t>
    </dgm:pt>
    <dgm:pt modelId="{A5183C7E-7E92-495A-BED9-E3BAED2DCE3C}" type="parTrans" cxnId="{54D1A873-E6DE-4BA9-8AF6-72CE4B5D4684}">
      <dgm:prSet/>
      <dgm:spPr/>
      <dgm:t>
        <a:bodyPr/>
        <a:lstStyle/>
        <a:p>
          <a:pPr algn="ctr"/>
          <a:endParaRPr lang="ru-RU" b="1"/>
        </a:p>
      </dgm:t>
    </dgm:pt>
    <dgm:pt modelId="{9C693E9C-1B9C-4A1F-8D2D-BD8E37FA6BBA}" type="sibTrans" cxnId="{54D1A873-E6DE-4BA9-8AF6-72CE4B5D4684}">
      <dgm:prSet/>
      <dgm:spPr/>
      <dgm:t>
        <a:bodyPr/>
        <a:lstStyle/>
        <a:p>
          <a:pPr algn="ctr"/>
          <a:endParaRPr lang="ru-RU" b="1"/>
        </a:p>
      </dgm:t>
    </dgm:pt>
    <dgm:pt modelId="{7738A484-133F-41E6-B8C8-D793CAF63299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ИСПОЛНЕНИЕ</a:t>
          </a:r>
        </a:p>
        <a:p>
          <a:pPr algn="ctr">
            <a:spcAft>
              <a:spcPct val="3500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БЮДЖЕТА РАЙОНА</a:t>
          </a:r>
          <a:endParaRPr lang="ru-RU" sz="1200" b="1" dirty="0"/>
        </a:p>
      </dgm:t>
    </dgm:pt>
    <dgm:pt modelId="{446F7F27-5FF2-42D1-8EAD-649873E6105E}" type="parTrans" cxnId="{486542E7-37B5-4C91-B060-C1B308B410B7}">
      <dgm:prSet/>
      <dgm:spPr/>
      <dgm:t>
        <a:bodyPr/>
        <a:lstStyle/>
        <a:p>
          <a:pPr algn="ctr"/>
          <a:endParaRPr lang="ru-RU" b="1"/>
        </a:p>
      </dgm:t>
    </dgm:pt>
    <dgm:pt modelId="{3E1E7EE3-2EE3-479A-887E-2171A5F23282}" type="sibTrans" cxnId="{486542E7-37B5-4C91-B060-C1B308B410B7}">
      <dgm:prSet/>
      <dgm:spPr/>
      <dgm:t>
        <a:bodyPr/>
        <a:lstStyle/>
        <a:p>
          <a:pPr algn="ctr"/>
          <a:endParaRPr lang="ru-RU" b="1"/>
        </a:p>
      </dgm:t>
    </dgm:pt>
    <dgm:pt modelId="{36D74A84-BE49-4787-9EBC-7254054F4EE1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1200" b="1" i="0" dirty="0" smtClean="0">
              <a:latin typeface="Arial Narrow" panose="020B0606020202030204" pitchFamily="34" charset="0"/>
            </a:rPr>
            <a:t>ОСУЩЕСТВЛЕНИЕ БЮДЖЕТНОГО УЧЕТА РАЙОНА</a:t>
          </a:r>
          <a:endParaRPr lang="ru-RU" sz="1200" b="1" dirty="0"/>
        </a:p>
      </dgm:t>
    </dgm:pt>
    <dgm:pt modelId="{3E626395-0A4A-4EB6-9E48-25BC9EA9DDF6}" type="parTrans" cxnId="{5F699886-90E8-4D4F-BAB4-A1E0E368A8A3}">
      <dgm:prSet/>
      <dgm:spPr/>
      <dgm:t>
        <a:bodyPr/>
        <a:lstStyle/>
        <a:p>
          <a:pPr algn="ctr"/>
          <a:endParaRPr lang="ru-RU" b="1"/>
        </a:p>
      </dgm:t>
    </dgm:pt>
    <dgm:pt modelId="{8BBA45B6-9F0B-4506-9AA3-55CBC4719196}" type="sibTrans" cxnId="{5F699886-90E8-4D4F-BAB4-A1E0E368A8A3}">
      <dgm:prSet/>
      <dgm:spPr/>
      <dgm:t>
        <a:bodyPr/>
        <a:lstStyle/>
        <a:p>
          <a:pPr algn="ctr"/>
          <a:endParaRPr lang="ru-RU" b="1"/>
        </a:p>
      </dgm:t>
    </dgm:pt>
    <dgm:pt modelId="{6A051874-9238-4251-B0EF-B80B33DDFC3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ru-RU" sz="1200" b="1" dirty="0" smtClean="0">
              <a:latin typeface="Arial Narrow" panose="020B0606020202030204" pitchFamily="34" charset="0"/>
            </a:rPr>
            <a:t>УТВЕРЖДЕНИЕ ОТЧЕТА ОБ ИСПОЛНЕНИИ БЮДЖЕТА РАЙОНА</a:t>
          </a:r>
          <a:endParaRPr lang="ru-RU" sz="1200" b="1" dirty="0"/>
        </a:p>
      </dgm:t>
    </dgm:pt>
    <dgm:pt modelId="{3EA3AF22-F333-48FB-9D8A-EBA0E660B852}" type="parTrans" cxnId="{02895D79-7227-47E3-A662-5FE642925F5D}">
      <dgm:prSet/>
      <dgm:spPr/>
      <dgm:t>
        <a:bodyPr/>
        <a:lstStyle/>
        <a:p>
          <a:pPr algn="ctr"/>
          <a:endParaRPr lang="ru-RU" b="1"/>
        </a:p>
      </dgm:t>
    </dgm:pt>
    <dgm:pt modelId="{47FCB2AB-47E0-4437-830F-8FC5F826B9AC}" type="sibTrans" cxnId="{02895D79-7227-47E3-A662-5FE642925F5D}">
      <dgm:prSet/>
      <dgm:spPr/>
      <dgm:t>
        <a:bodyPr/>
        <a:lstStyle/>
        <a:p>
          <a:pPr algn="ctr"/>
          <a:endParaRPr lang="ru-RU" b="1"/>
        </a:p>
      </dgm:t>
    </dgm:pt>
    <dgm:pt modelId="{4A2AFEB1-817B-4605-BBCA-E1F26B8960AE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  ОРГАНИЗАЦИЯ  </a:t>
          </a:r>
        </a:p>
        <a:p>
          <a:pPr algn="ctr">
            <a:spcAft>
              <a:spcPct val="35000"/>
            </a:spcAft>
          </a:pPr>
          <a:r>
            <a:rPr lang="ru-RU" sz="1200" b="1" i="0" dirty="0" smtClean="0">
              <a:latin typeface="Arial Narrow" panose="020B0606020202030204" pitchFamily="34" charset="0"/>
            </a:rPr>
            <a:t>  И ОСУЩЕСТВЛЕНИЕ МУНИЦИПАЛЬНОГО ФИНАНСОВОГО КОНТРОЛЯ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205E0A27-461B-4AB7-A990-394E31CE61BD}" type="parTrans" cxnId="{4A8EADFA-C102-4674-9B14-86050236E8FC}">
      <dgm:prSet/>
      <dgm:spPr/>
      <dgm:t>
        <a:bodyPr/>
        <a:lstStyle/>
        <a:p>
          <a:pPr algn="ctr"/>
          <a:endParaRPr lang="ru-RU" b="1"/>
        </a:p>
      </dgm:t>
    </dgm:pt>
    <dgm:pt modelId="{4B4CBF41-3283-4DA7-A6D7-FB630F5F795B}" type="sibTrans" cxnId="{4A8EADFA-C102-4674-9B14-86050236E8FC}">
      <dgm:prSet/>
      <dgm:spPr/>
      <dgm:t>
        <a:bodyPr/>
        <a:lstStyle/>
        <a:p>
          <a:pPr algn="ctr"/>
          <a:endParaRPr lang="ru-RU" b="1"/>
        </a:p>
      </dgm:t>
    </dgm:pt>
    <dgm:pt modelId="{E5E7067E-F57A-48F7-8CCC-DAA062DF54A1}" type="pres">
      <dgm:prSet presAssocID="{2C26D4FB-208B-4491-8EC8-94AC6E2E75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3A7001-AB98-41B8-A797-241A523F84D0}" type="pres">
      <dgm:prSet presAssocID="{2C26D4FB-208B-4491-8EC8-94AC6E2E75B7}" presName="cycle" presStyleCnt="0"/>
      <dgm:spPr/>
      <dgm:t>
        <a:bodyPr/>
        <a:lstStyle/>
        <a:p>
          <a:endParaRPr lang="ru-RU"/>
        </a:p>
      </dgm:t>
    </dgm:pt>
    <dgm:pt modelId="{65304ACE-9066-48B6-9A06-F49193C02812}" type="pres">
      <dgm:prSet presAssocID="{EA7FCBD7-F16F-47C3-A6B3-65DDB21072A0}" presName="nodeFirstNode" presStyleLbl="node1" presStyleIdx="0" presStyleCnt="8" custScaleX="111671" custScaleY="159490" custRadScaleRad="81115" custRadScaleInc="-4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52E7E-2145-45D2-89A8-065575242531}" type="pres">
      <dgm:prSet presAssocID="{01051041-45E4-433B-81BF-D1823D84FBCF}" presName="sibTransFirstNode" presStyleLbl="bgShp" presStyleIdx="0" presStyleCnt="1" custAng="0" custLinFactNeighborX="985" custLinFactNeighborY="-1563"/>
      <dgm:spPr/>
      <dgm:t>
        <a:bodyPr/>
        <a:lstStyle/>
        <a:p>
          <a:endParaRPr lang="ru-RU"/>
        </a:p>
      </dgm:t>
    </dgm:pt>
    <dgm:pt modelId="{198BAA5C-DE38-4052-92AA-1D2F0D4A0712}" type="pres">
      <dgm:prSet presAssocID="{EA82D0B8-8C12-4911-8FD0-CAB841E150D2}" presName="nodeFollowingNodes" presStyleLbl="node1" presStyleIdx="1" presStyleCnt="8" custScaleX="99136" custScaleY="152308" custRadScaleRad="95867" custRadScaleInc="20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B17BC-8F3B-414A-BC0B-78027E08151A}" type="pres">
      <dgm:prSet presAssocID="{EBF84DD8-5BBD-44FA-A004-734102B5F81D}" presName="nodeFollowingNodes" presStyleLbl="node1" presStyleIdx="2" presStyleCnt="8" custScaleY="127202" custRadScaleRad="92604" custRadScaleInc="-2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F258E-DE80-45F5-9B44-9715F288897D}" type="pres">
      <dgm:prSet presAssocID="{1D183780-EF00-4D95-886A-E86D006F9767}" presName="nodeFollowingNodes" presStyleLbl="node1" presStyleIdx="3" presStyleCnt="8" custScaleY="143357" custRadScaleRad="97478" custRadScaleInc="-11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03DB1-D1C6-4B76-8630-7EB0164F31E5}" type="pres">
      <dgm:prSet presAssocID="{7738A484-133F-41E6-B8C8-D793CAF63299}" presName="nodeFollowingNodes" presStyleLbl="node1" presStyleIdx="4" presStyleCnt="8" custScaleY="131549" custRadScaleRad="92119" custRadScaleInc="3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0DCE-259B-4F38-B3E1-36D43D828049}" type="pres">
      <dgm:prSet presAssocID="{36D74A84-BE49-4787-9EBC-7254054F4EE1}" presName="nodeFollowingNodes" presStyleLbl="node1" presStyleIdx="5" presStyleCnt="8" custScaleY="136529" custRadScaleRad="113065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E3B9A-B337-4D76-82BE-017E83BA0621}" type="pres">
      <dgm:prSet presAssocID="{6A051874-9238-4251-B0EF-B80B33DDFC32}" presName="nodeFollowingNodes" presStyleLbl="node1" presStyleIdx="6" presStyleCnt="8" custScaleY="127945" custRadScaleRad="107630" custRadScaleInc="-14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F0AB6-8F18-4640-A726-1B5CAC04E52A}" type="pres">
      <dgm:prSet presAssocID="{4A2AFEB1-817B-4605-BBCA-E1F26B8960AE}" presName="nodeFollowingNodes" presStyleLbl="node1" presStyleIdx="7" presStyleCnt="8" custScaleY="134842" custRadScaleRad="107859" custRadScaleInc="-31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D31160-2287-451D-9C93-56D768DA051D}" srcId="{2C26D4FB-208B-4491-8EC8-94AC6E2E75B7}" destId="{EA82D0B8-8C12-4911-8FD0-CAB841E150D2}" srcOrd="1" destOrd="0" parTransId="{606A4E8B-D579-4B48-9971-26B337AC2BD0}" sibTransId="{F5C159B0-5B4A-488A-873A-EAB766334E8A}"/>
    <dgm:cxn modelId="{D791EFF6-C046-4C91-AA7A-C0C3A0B350F4}" type="presOf" srcId="{1D183780-EF00-4D95-886A-E86D006F9767}" destId="{05EF258E-DE80-45F5-9B44-9715F288897D}" srcOrd="0" destOrd="0" presId="urn:microsoft.com/office/officeart/2005/8/layout/cycle3"/>
    <dgm:cxn modelId="{8468924F-4825-4710-A890-1668FC9CD3C5}" type="presOf" srcId="{6A051874-9238-4251-B0EF-B80B33DDFC32}" destId="{88BE3B9A-B337-4D76-82BE-017E83BA0621}" srcOrd="0" destOrd="0" presId="urn:microsoft.com/office/officeart/2005/8/layout/cycle3"/>
    <dgm:cxn modelId="{A368B50C-4E11-4201-9813-69FD5941A9CC}" type="presOf" srcId="{7738A484-133F-41E6-B8C8-D793CAF63299}" destId="{C6A03DB1-D1C6-4B76-8630-7EB0164F31E5}" srcOrd="0" destOrd="0" presId="urn:microsoft.com/office/officeart/2005/8/layout/cycle3"/>
    <dgm:cxn modelId="{737FE49C-1737-4744-9CDD-738FE83AC11D}" type="presOf" srcId="{36D74A84-BE49-4787-9EBC-7254054F4EE1}" destId="{FAA50DCE-259B-4F38-B3E1-36D43D828049}" srcOrd="0" destOrd="0" presId="urn:microsoft.com/office/officeart/2005/8/layout/cycle3"/>
    <dgm:cxn modelId="{CD968049-6B3D-41F7-9B43-6D01F88949BE}" type="presOf" srcId="{EA82D0B8-8C12-4911-8FD0-CAB841E150D2}" destId="{198BAA5C-DE38-4052-92AA-1D2F0D4A0712}" srcOrd="0" destOrd="0" presId="urn:microsoft.com/office/officeart/2005/8/layout/cycle3"/>
    <dgm:cxn modelId="{5F699886-90E8-4D4F-BAB4-A1E0E368A8A3}" srcId="{2C26D4FB-208B-4491-8EC8-94AC6E2E75B7}" destId="{36D74A84-BE49-4787-9EBC-7254054F4EE1}" srcOrd="5" destOrd="0" parTransId="{3E626395-0A4A-4EB6-9E48-25BC9EA9DDF6}" sibTransId="{8BBA45B6-9F0B-4506-9AA3-55CBC4719196}"/>
    <dgm:cxn modelId="{54D1A873-E6DE-4BA9-8AF6-72CE4B5D4684}" srcId="{2C26D4FB-208B-4491-8EC8-94AC6E2E75B7}" destId="{1D183780-EF00-4D95-886A-E86D006F9767}" srcOrd="3" destOrd="0" parTransId="{A5183C7E-7E92-495A-BED9-E3BAED2DCE3C}" sibTransId="{9C693E9C-1B9C-4A1F-8D2D-BD8E37FA6BBA}"/>
    <dgm:cxn modelId="{02895D79-7227-47E3-A662-5FE642925F5D}" srcId="{2C26D4FB-208B-4491-8EC8-94AC6E2E75B7}" destId="{6A051874-9238-4251-B0EF-B80B33DDFC32}" srcOrd="6" destOrd="0" parTransId="{3EA3AF22-F333-48FB-9D8A-EBA0E660B852}" sibTransId="{47FCB2AB-47E0-4437-830F-8FC5F826B9AC}"/>
    <dgm:cxn modelId="{01FF08AA-0B2D-4DEB-9B0A-D1D2144CD5F4}" type="presOf" srcId="{EA7FCBD7-F16F-47C3-A6B3-65DDB21072A0}" destId="{65304ACE-9066-48B6-9A06-F49193C02812}" srcOrd="0" destOrd="0" presId="urn:microsoft.com/office/officeart/2005/8/layout/cycle3"/>
    <dgm:cxn modelId="{F44EA515-03C0-448B-8DED-01237677D9BD}" type="presOf" srcId="{4A2AFEB1-817B-4605-BBCA-E1F26B8960AE}" destId="{FDCF0AB6-8F18-4640-A726-1B5CAC04E52A}" srcOrd="0" destOrd="0" presId="urn:microsoft.com/office/officeart/2005/8/layout/cycle3"/>
    <dgm:cxn modelId="{A06E6C39-81C1-4A5C-8591-27788AB505F7}" type="presOf" srcId="{EBF84DD8-5BBD-44FA-A004-734102B5F81D}" destId="{91CB17BC-8F3B-414A-BC0B-78027E08151A}" srcOrd="0" destOrd="0" presId="urn:microsoft.com/office/officeart/2005/8/layout/cycle3"/>
    <dgm:cxn modelId="{486542E7-37B5-4C91-B060-C1B308B410B7}" srcId="{2C26D4FB-208B-4491-8EC8-94AC6E2E75B7}" destId="{7738A484-133F-41E6-B8C8-D793CAF63299}" srcOrd="4" destOrd="0" parTransId="{446F7F27-5FF2-42D1-8EAD-649873E6105E}" sibTransId="{3E1E7EE3-2EE3-479A-887E-2171A5F23282}"/>
    <dgm:cxn modelId="{89E8FB92-8CF1-460B-BDF8-83E69EA1C590}" type="presOf" srcId="{01051041-45E4-433B-81BF-D1823D84FBCF}" destId="{75652E7E-2145-45D2-89A8-065575242531}" srcOrd="0" destOrd="0" presId="urn:microsoft.com/office/officeart/2005/8/layout/cycle3"/>
    <dgm:cxn modelId="{0194B853-0C06-4A0B-A566-AAD5711F9634}" srcId="{2C26D4FB-208B-4491-8EC8-94AC6E2E75B7}" destId="{EA7FCBD7-F16F-47C3-A6B3-65DDB21072A0}" srcOrd="0" destOrd="0" parTransId="{AA22D958-185A-4B86-A1BB-4948422C0D60}" sibTransId="{01051041-45E4-433B-81BF-D1823D84FBCF}"/>
    <dgm:cxn modelId="{000113A0-17D4-4957-A9BF-AC6DDA884E21}" type="presOf" srcId="{2C26D4FB-208B-4491-8EC8-94AC6E2E75B7}" destId="{E5E7067E-F57A-48F7-8CCC-DAA062DF54A1}" srcOrd="0" destOrd="0" presId="urn:microsoft.com/office/officeart/2005/8/layout/cycle3"/>
    <dgm:cxn modelId="{4A8EADFA-C102-4674-9B14-86050236E8FC}" srcId="{2C26D4FB-208B-4491-8EC8-94AC6E2E75B7}" destId="{4A2AFEB1-817B-4605-BBCA-E1F26B8960AE}" srcOrd="7" destOrd="0" parTransId="{205E0A27-461B-4AB7-A990-394E31CE61BD}" sibTransId="{4B4CBF41-3283-4DA7-A6D7-FB630F5F795B}"/>
    <dgm:cxn modelId="{CC4E3BD5-8DDA-4347-81E1-CF7FC3CE698D}" srcId="{2C26D4FB-208B-4491-8EC8-94AC6E2E75B7}" destId="{EBF84DD8-5BBD-44FA-A004-734102B5F81D}" srcOrd="2" destOrd="0" parTransId="{A5C13699-0F4D-4493-A528-778D4C9D109D}" sibTransId="{ADEAA9BF-5C69-4EE8-BA41-909884BC2F12}"/>
    <dgm:cxn modelId="{1F58F012-A594-4052-8FE4-6A3F4BF93EA8}" type="presParOf" srcId="{E5E7067E-F57A-48F7-8CCC-DAA062DF54A1}" destId="{F93A7001-AB98-41B8-A797-241A523F84D0}" srcOrd="0" destOrd="0" presId="urn:microsoft.com/office/officeart/2005/8/layout/cycle3"/>
    <dgm:cxn modelId="{9E66841A-CE63-4FF2-8E5C-70D063D304B4}" type="presParOf" srcId="{F93A7001-AB98-41B8-A797-241A523F84D0}" destId="{65304ACE-9066-48B6-9A06-F49193C02812}" srcOrd="0" destOrd="0" presId="urn:microsoft.com/office/officeart/2005/8/layout/cycle3"/>
    <dgm:cxn modelId="{F68DB9EA-BDEE-46B5-9856-77133BB5F3F1}" type="presParOf" srcId="{F93A7001-AB98-41B8-A797-241A523F84D0}" destId="{75652E7E-2145-45D2-89A8-065575242531}" srcOrd="1" destOrd="0" presId="urn:microsoft.com/office/officeart/2005/8/layout/cycle3"/>
    <dgm:cxn modelId="{17F84611-2624-4140-B6B2-7E5443BF21CD}" type="presParOf" srcId="{F93A7001-AB98-41B8-A797-241A523F84D0}" destId="{198BAA5C-DE38-4052-92AA-1D2F0D4A0712}" srcOrd="2" destOrd="0" presId="urn:microsoft.com/office/officeart/2005/8/layout/cycle3"/>
    <dgm:cxn modelId="{7C4D4CD9-685A-46BD-AC6B-7A5411E18B2E}" type="presParOf" srcId="{F93A7001-AB98-41B8-A797-241A523F84D0}" destId="{91CB17BC-8F3B-414A-BC0B-78027E08151A}" srcOrd="3" destOrd="0" presId="urn:microsoft.com/office/officeart/2005/8/layout/cycle3"/>
    <dgm:cxn modelId="{40F385E8-2369-4758-B324-20B656B94829}" type="presParOf" srcId="{F93A7001-AB98-41B8-A797-241A523F84D0}" destId="{05EF258E-DE80-45F5-9B44-9715F288897D}" srcOrd="4" destOrd="0" presId="urn:microsoft.com/office/officeart/2005/8/layout/cycle3"/>
    <dgm:cxn modelId="{5D63B660-4C07-4211-B7A4-E0A96FB4AAA4}" type="presParOf" srcId="{F93A7001-AB98-41B8-A797-241A523F84D0}" destId="{C6A03DB1-D1C6-4B76-8630-7EB0164F31E5}" srcOrd="5" destOrd="0" presId="urn:microsoft.com/office/officeart/2005/8/layout/cycle3"/>
    <dgm:cxn modelId="{6DE47696-9DD3-4566-AAA0-15F3FBC55F8C}" type="presParOf" srcId="{F93A7001-AB98-41B8-A797-241A523F84D0}" destId="{FAA50DCE-259B-4F38-B3E1-36D43D828049}" srcOrd="6" destOrd="0" presId="urn:microsoft.com/office/officeart/2005/8/layout/cycle3"/>
    <dgm:cxn modelId="{63BFA8AE-C49A-4771-A58F-B6C80BD50852}" type="presParOf" srcId="{F93A7001-AB98-41B8-A797-241A523F84D0}" destId="{88BE3B9A-B337-4D76-82BE-017E83BA0621}" srcOrd="7" destOrd="0" presId="urn:microsoft.com/office/officeart/2005/8/layout/cycle3"/>
    <dgm:cxn modelId="{9D64950D-FA83-4E5D-AF51-976543C933D6}" type="presParOf" srcId="{F93A7001-AB98-41B8-A797-241A523F84D0}" destId="{FDCF0AB6-8F18-4640-A726-1B5CAC04E52A}" srcOrd="8" destOrd="0" presId="urn:microsoft.com/office/officeart/2005/8/layout/cycle3"/>
  </dgm:cxnLst>
  <dgm:bg/>
  <dgm:whole>
    <a:ln>
      <a:noFill/>
    </a:ln>
  </dgm:whole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81BD3E-5F50-4EC2-8B65-7AE93871C17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4DC563D-4639-4BCA-9AF8-115737F0A163}">
      <dgm:prSet phldrT="[Текст]"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Georgia" panose="02040502050405020303" pitchFamily="18" charset="0"/>
            </a:rPr>
            <a:t>Консолидированный бюджет Петушинского района</a:t>
          </a:r>
          <a:endParaRPr lang="ru-RU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C490D1B-4F75-435D-A486-AC7CBF5287A6}" type="parTrans" cxnId="{A0C57FF8-5636-4853-9ED9-040217C18850}">
      <dgm:prSet/>
      <dgm:spPr/>
      <dgm:t>
        <a:bodyPr/>
        <a:lstStyle/>
        <a:p>
          <a:endParaRPr lang="ru-RU"/>
        </a:p>
      </dgm:t>
    </dgm:pt>
    <dgm:pt modelId="{C85402AA-45DA-4315-B778-A93774EF3A45}" type="sibTrans" cxnId="{A0C57FF8-5636-4853-9ED9-040217C18850}">
      <dgm:prSet/>
      <dgm:spPr/>
      <dgm:t>
        <a:bodyPr/>
        <a:lstStyle/>
        <a:p>
          <a:endParaRPr lang="ru-RU"/>
        </a:p>
      </dgm:t>
    </dgm:pt>
    <dgm:pt modelId="{54E2618F-556C-4CAD-A340-7F1542F85085}">
      <dgm:prSet phldrT="[Текст]"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Georgia" panose="02040502050405020303" pitchFamily="18" charset="0"/>
            </a:rPr>
            <a:t>Свод бюджетов, поселений, входящих в состав района</a:t>
          </a:r>
          <a:endParaRPr lang="ru-RU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6279D52-6DFE-4995-B85B-8FC87EED8B44}" type="parTrans" cxnId="{6969E2E4-5042-4F18-9CD3-D174750F7C2A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4BD91F4-C66D-4ABC-B92C-67A497AF82CD}" type="sibTrans" cxnId="{6969E2E4-5042-4F18-9CD3-D174750F7C2A}">
      <dgm:prSet/>
      <dgm:spPr/>
      <dgm:t>
        <a:bodyPr/>
        <a:lstStyle/>
        <a:p>
          <a:endParaRPr lang="ru-RU"/>
        </a:p>
      </dgm:t>
    </dgm:pt>
    <dgm:pt modelId="{6920DB6E-C60E-480E-8114-625BFEBDF9E8}">
      <dgm:prSet phldrT="[Текст]"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Georgia" panose="02040502050405020303" pitchFamily="18" charset="0"/>
            </a:rPr>
            <a:t>5 городских поселений</a:t>
          </a:r>
          <a:endParaRPr lang="ru-RU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1EC75AF-09C5-4478-BE4E-D99DFBDF5DE3}" type="parTrans" cxnId="{0E42A938-CBBA-4B1B-88E3-2752488128FF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6D3CA9-7A7B-4E0F-B33A-EB6F926E8691}" type="sibTrans" cxnId="{0E42A938-CBBA-4B1B-88E3-2752488128FF}">
      <dgm:prSet/>
      <dgm:spPr/>
      <dgm:t>
        <a:bodyPr/>
        <a:lstStyle/>
        <a:p>
          <a:endParaRPr lang="ru-RU"/>
        </a:p>
      </dgm:t>
    </dgm:pt>
    <dgm:pt modelId="{9D7BD91C-06FF-4640-B7AE-3DF161639659}">
      <dgm:prSet phldrT="[Текст]"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Georgia" panose="02040502050405020303" pitchFamily="18" charset="0"/>
            </a:rPr>
            <a:t>3 сельских поселения</a:t>
          </a:r>
          <a:endParaRPr lang="ru-RU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814E9C-2034-44C6-8D28-EAB99751736D}" type="parTrans" cxnId="{109AC56A-7724-4E48-8DBD-521F48E01B10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AB0433A-3623-470A-85CF-B68A2F68D0AE}" type="sibTrans" cxnId="{109AC56A-7724-4E48-8DBD-521F48E01B10}">
      <dgm:prSet/>
      <dgm:spPr/>
      <dgm:t>
        <a:bodyPr/>
        <a:lstStyle/>
        <a:p>
          <a:endParaRPr lang="ru-RU"/>
        </a:p>
      </dgm:t>
    </dgm:pt>
    <dgm:pt modelId="{EAF61668-E9ED-4AB8-8CA7-BAA2765DFDF4}">
      <dgm:prSet phldrT="[Текст]"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Georgia" panose="02040502050405020303" pitchFamily="18" charset="0"/>
            </a:rPr>
            <a:t>Бюджет муниципального района</a:t>
          </a:r>
          <a:endParaRPr lang="ru-RU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70C05E0F-A011-4C61-A9EA-624D1DAC6C9E}" type="parTrans" cxnId="{BF206315-092F-4A2A-ACF4-559A7368C67D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887961D-62CE-406E-B6ED-4D51F79319FC}" type="sibTrans" cxnId="{BF206315-092F-4A2A-ACF4-559A7368C67D}">
      <dgm:prSet/>
      <dgm:spPr/>
      <dgm:t>
        <a:bodyPr/>
        <a:lstStyle/>
        <a:p>
          <a:endParaRPr lang="ru-RU"/>
        </a:p>
      </dgm:t>
    </dgm:pt>
    <dgm:pt modelId="{278C9140-78E6-41D5-B114-BB88D3E74F44}" type="pres">
      <dgm:prSet presAssocID="{3581BD3E-5F50-4EC2-8B65-7AE93871C1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EF7F6F-0C44-4FAD-BE94-8332534F34CD}" type="pres">
      <dgm:prSet presAssocID="{84DC563D-4639-4BCA-9AF8-115737F0A163}" presName="hierRoot1" presStyleCnt="0"/>
      <dgm:spPr/>
    </dgm:pt>
    <dgm:pt modelId="{8C6101DE-2EC4-451F-AC9A-677C57BDF6A4}" type="pres">
      <dgm:prSet presAssocID="{84DC563D-4639-4BCA-9AF8-115737F0A163}" presName="composite" presStyleCnt="0"/>
      <dgm:spPr/>
    </dgm:pt>
    <dgm:pt modelId="{0A8CDB05-8BC5-431B-B5E7-684B5321806B}" type="pres">
      <dgm:prSet presAssocID="{84DC563D-4639-4BCA-9AF8-115737F0A163}" presName="background" presStyleLbl="node0" presStyleIdx="0" presStyleCnt="1"/>
      <dgm:spPr/>
    </dgm:pt>
    <dgm:pt modelId="{37E5333B-8032-4E0D-8959-F40B8A8ADC78}" type="pres">
      <dgm:prSet presAssocID="{84DC563D-4639-4BCA-9AF8-115737F0A163}" presName="text" presStyleLbl="fgAcc0" presStyleIdx="0" presStyleCnt="1" custScaleX="2758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FC5AF4-0F4B-49DB-9305-3B0E75AF3DAC}" type="pres">
      <dgm:prSet presAssocID="{84DC563D-4639-4BCA-9AF8-115737F0A163}" presName="hierChild2" presStyleCnt="0"/>
      <dgm:spPr/>
    </dgm:pt>
    <dgm:pt modelId="{3BE17AC1-19FC-4152-8F14-F4B1C248367C}" type="pres">
      <dgm:prSet presAssocID="{86279D52-6DFE-4995-B85B-8FC87EED8B4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51A6BE3-6398-4199-B39C-DDA0DEB66249}" type="pres">
      <dgm:prSet presAssocID="{54E2618F-556C-4CAD-A340-7F1542F85085}" presName="hierRoot2" presStyleCnt="0"/>
      <dgm:spPr/>
    </dgm:pt>
    <dgm:pt modelId="{2939B395-4D8D-41C5-8A59-415073B6388E}" type="pres">
      <dgm:prSet presAssocID="{54E2618F-556C-4CAD-A340-7F1542F85085}" presName="composite2" presStyleCnt="0"/>
      <dgm:spPr/>
    </dgm:pt>
    <dgm:pt modelId="{86EAA747-C364-4822-BC4D-9B8BBA63309B}" type="pres">
      <dgm:prSet presAssocID="{54E2618F-556C-4CAD-A340-7F1542F85085}" presName="background2" presStyleLbl="node2" presStyleIdx="0" presStyleCnt="2"/>
      <dgm:spPr/>
    </dgm:pt>
    <dgm:pt modelId="{8DCD62B3-A989-4869-9AFA-265354EF876C}" type="pres">
      <dgm:prSet presAssocID="{54E2618F-556C-4CAD-A340-7F1542F85085}" presName="text2" presStyleLbl="fgAcc2" presStyleIdx="0" presStyleCnt="2" custScaleX="1870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98C676-4632-4D93-AECB-008AF181F7F4}" type="pres">
      <dgm:prSet presAssocID="{54E2618F-556C-4CAD-A340-7F1542F85085}" presName="hierChild3" presStyleCnt="0"/>
      <dgm:spPr/>
    </dgm:pt>
    <dgm:pt modelId="{735C6912-9D60-473C-8B25-438B3D57781D}" type="pres">
      <dgm:prSet presAssocID="{E1EC75AF-09C5-4478-BE4E-D99DFBDF5DE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A0FCC64-CD1D-4FAF-8AAB-00D924362E33}" type="pres">
      <dgm:prSet presAssocID="{6920DB6E-C60E-480E-8114-625BFEBDF9E8}" presName="hierRoot3" presStyleCnt="0"/>
      <dgm:spPr/>
    </dgm:pt>
    <dgm:pt modelId="{B7AA1EA0-9054-4593-9872-430E1EFAA360}" type="pres">
      <dgm:prSet presAssocID="{6920DB6E-C60E-480E-8114-625BFEBDF9E8}" presName="composite3" presStyleCnt="0"/>
      <dgm:spPr/>
    </dgm:pt>
    <dgm:pt modelId="{56E8E314-8171-46A5-B512-13FF736670BF}" type="pres">
      <dgm:prSet presAssocID="{6920DB6E-C60E-480E-8114-625BFEBDF9E8}" presName="background3" presStyleLbl="node3" presStyleIdx="0" presStyleCnt="2"/>
      <dgm:spPr/>
    </dgm:pt>
    <dgm:pt modelId="{219D57A2-7D3D-40C3-A9CA-0068C51ABDF3}" type="pres">
      <dgm:prSet presAssocID="{6920DB6E-C60E-480E-8114-625BFEBDF9E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E8BA37-73D8-4770-8BF4-146DAE3750D6}" type="pres">
      <dgm:prSet presAssocID="{6920DB6E-C60E-480E-8114-625BFEBDF9E8}" presName="hierChild4" presStyleCnt="0"/>
      <dgm:spPr/>
    </dgm:pt>
    <dgm:pt modelId="{94547558-815E-4D9C-A102-AD8644AA5080}" type="pres">
      <dgm:prSet presAssocID="{C2814E9C-2034-44C6-8D28-EAB99751736D}" presName="Name17" presStyleLbl="parChTrans1D3" presStyleIdx="1" presStyleCnt="2"/>
      <dgm:spPr/>
      <dgm:t>
        <a:bodyPr/>
        <a:lstStyle/>
        <a:p>
          <a:endParaRPr lang="ru-RU"/>
        </a:p>
      </dgm:t>
    </dgm:pt>
    <dgm:pt modelId="{1F57182D-9023-47A9-9647-4B4DD717EF03}" type="pres">
      <dgm:prSet presAssocID="{9D7BD91C-06FF-4640-B7AE-3DF161639659}" presName="hierRoot3" presStyleCnt="0"/>
      <dgm:spPr/>
    </dgm:pt>
    <dgm:pt modelId="{E5D80606-CD74-42E9-96E7-D6FEC854D511}" type="pres">
      <dgm:prSet presAssocID="{9D7BD91C-06FF-4640-B7AE-3DF161639659}" presName="composite3" presStyleCnt="0"/>
      <dgm:spPr/>
    </dgm:pt>
    <dgm:pt modelId="{6CBCB3BB-4A40-4E98-9752-50451FC05A86}" type="pres">
      <dgm:prSet presAssocID="{9D7BD91C-06FF-4640-B7AE-3DF161639659}" presName="background3" presStyleLbl="node3" presStyleIdx="1" presStyleCnt="2"/>
      <dgm:spPr/>
    </dgm:pt>
    <dgm:pt modelId="{4A9314A8-6772-41DA-A2F7-80621C967D9C}" type="pres">
      <dgm:prSet presAssocID="{9D7BD91C-06FF-4640-B7AE-3DF161639659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501EB2-32EE-4B4D-A5D2-ACE157F34D07}" type="pres">
      <dgm:prSet presAssocID="{9D7BD91C-06FF-4640-B7AE-3DF161639659}" presName="hierChild4" presStyleCnt="0"/>
      <dgm:spPr/>
    </dgm:pt>
    <dgm:pt modelId="{1C677B9D-F03A-4E10-ACA7-CE3DA25DFF60}" type="pres">
      <dgm:prSet presAssocID="{70C05E0F-A011-4C61-A9EA-624D1DAC6C9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7DE0F01-56BC-4F48-8295-07B1669AC4D9}" type="pres">
      <dgm:prSet presAssocID="{EAF61668-E9ED-4AB8-8CA7-BAA2765DFDF4}" presName="hierRoot2" presStyleCnt="0"/>
      <dgm:spPr/>
    </dgm:pt>
    <dgm:pt modelId="{E8F66895-D4AD-4C12-A116-0EC13484A62D}" type="pres">
      <dgm:prSet presAssocID="{EAF61668-E9ED-4AB8-8CA7-BAA2765DFDF4}" presName="composite2" presStyleCnt="0"/>
      <dgm:spPr/>
    </dgm:pt>
    <dgm:pt modelId="{2C762CE7-D1C6-4976-99E9-DB57F0A27C97}" type="pres">
      <dgm:prSet presAssocID="{EAF61668-E9ED-4AB8-8CA7-BAA2765DFDF4}" presName="background2" presStyleLbl="node2" presStyleIdx="1" presStyleCnt="2"/>
      <dgm:spPr/>
    </dgm:pt>
    <dgm:pt modelId="{86D32700-7C85-4B17-A42B-3D605819E7C8}" type="pres">
      <dgm:prSet presAssocID="{EAF61668-E9ED-4AB8-8CA7-BAA2765DFDF4}" presName="text2" presStyleLbl="fgAcc2" presStyleIdx="1" presStyleCnt="2" custScaleX="1749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E65461-E527-4024-B465-2B91C5BE7731}" type="pres">
      <dgm:prSet presAssocID="{EAF61668-E9ED-4AB8-8CA7-BAA2765DFDF4}" presName="hierChild3" presStyleCnt="0"/>
      <dgm:spPr/>
    </dgm:pt>
  </dgm:ptLst>
  <dgm:cxnLst>
    <dgm:cxn modelId="{0E42A938-CBBA-4B1B-88E3-2752488128FF}" srcId="{54E2618F-556C-4CAD-A340-7F1542F85085}" destId="{6920DB6E-C60E-480E-8114-625BFEBDF9E8}" srcOrd="0" destOrd="0" parTransId="{E1EC75AF-09C5-4478-BE4E-D99DFBDF5DE3}" sibTransId="{C26D3CA9-7A7B-4E0F-B33A-EB6F926E8691}"/>
    <dgm:cxn modelId="{109AC56A-7724-4E48-8DBD-521F48E01B10}" srcId="{54E2618F-556C-4CAD-A340-7F1542F85085}" destId="{9D7BD91C-06FF-4640-B7AE-3DF161639659}" srcOrd="1" destOrd="0" parTransId="{C2814E9C-2034-44C6-8D28-EAB99751736D}" sibTransId="{EAB0433A-3623-470A-85CF-B68A2F68D0AE}"/>
    <dgm:cxn modelId="{B5654BD5-6D32-41EE-A368-ED21935582E4}" type="presOf" srcId="{86279D52-6DFE-4995-B85B-8FC87EED8B44}" destId="{3BE17AC1-19FC-4152-8F14-F4B1C248367C}" srcOrd="0" destOrd="0" presId="urn:microsoft.com/office/officeart/2005/8/layout/hierarchy1"/>
    <dgm:cxn modelId="{BF206315-092F-4A2A-ACF4-559A7368C67D}" srcId="{84DC563D-4639-4BCA-9AF8-115737F0A163}" destId="{EAF61668-E9ED-4AB8-8CA7-BAA2765DFDF4}" srcOrd="1" destOrd="0" parTransId="{70C05E0F-A011-4C61-A9EA-624D1DAC6C9E}" sibTransId="{6887961D-62CE-406E-B6ED-4D51F79319FC}"/>
    <dgm:cxn modelId="{1C30F843-3DDF-4A53-A4F7-E80CE604EF62}" type="presOf" srcId="{54E2618F-556C-4CAD-A340-7F1542F85085}" destId="{8DCD62B3-A989-4869-9AFA-265354EF876C}" srcOrd="0" destOrd="0" presId="urn:microsoft.com/office/officeart/2005/8/layout/hierarchy1"/>
    <dgm:cxn modelId="{9916FAD3-1FE4-406F-B9A1-2868516C5DEA}" type="presOf" srcId="{C2814E9C-2034-44C6-8D28-EAB99751736D}" destId="{94547558-815E-4D9C-A102-AD8644AA5080}" srcOrd="0" destOrd="0" presId="urn:microsoft.com/office/officeart/2005/8/layout/hierarchy1"/>
    <dgm:cxn modelId="{E3614B24-4093-4DAB-864C-6474B192E03D}" type="presOf" srcId="{E1EC75AF-09C5-4478-BE4E-D99DFBDF5DE3}" destId="{735C6912-9D60-473C-8B25-438B3D57781D}" srcOrd="0" destOrd="0" presId="urn:microsoft.com/office/officeart/2005/8/layout/hierarchy1"/>
    <dgm:cxn modelId="{60C94723-E8DB-4865-BFD2-F7B5106082AD}" type="presOf" srcId="{84DC563D-4639-4BCA-9AF8-115737F0A163}" destId="{37E5333B-8032-4E0D-8959-F40B8A8ADC78}" srcOrd="0" destOrd="0" presId="urn:microsoft.com/office/officeart/2005/8/layout/hierarchy1"/>
    <dgm:cxn modelId="{A3AED10B-BDFC-421D-8CB5-C45901610EFE}" type="presOf" srcId="{EAF61668-E9ED-4AB8-8CA7-BAA2765DFDF4}" destId="{86D32700-7C85-4B17-A42B-3D605819E7C8}" srcOrd="0" destOrd="0" presId="urn:microsoft.com/office/officeart/2005/8/layout/hierarchy1"/>
    <dgm:cxn modelId="{06BC6242-B43D-4386-B4A1-44ABED4CDEFA}" type="presOf" srcId="{9D7BD91C-06FF-4640-B7AE-3DF161639659}" destId="{4A9314A8-6772-41DA-A2F7-80621C967D9C}" srcOrd="0" destOrd="0" presId="urn:microsoft.com/office/officeart/2005/8/layout/hierarchy1"/>
    <dgm:cxn modelId="{6969E2E4-5042-4F18-9CD3-D174750F7C2A}" srcId="{84DC563D-4639-4BCA-9AF8-115737F0A163}" destId="{54E2618F-556C-4CAD-A340-7F1542F85085}" srcOrd="0" destOrd="0" parTransId="{86279D52-6DFE-4995-B85B-8FC87EED8B44}" sibTransId="{64BD91F4-C66D-4ABC-B92C-67A497AF82CD}"/>
    <dgm:cxn modelId="{49D63A71-7A9F-479D-B31A-F882A250C7BA}" type="presOf" srcId="{70C05E0F-A011-4C61-A9EA-624D1DAC6C9E}" destId="{1C677B9D-F03A-4E10-ACA7-CE3DA25DFF60}" srcOrd="0" destOrd="0" presId="urn:microsoft.com/office/officeart/2005/8/layout/hierarchy1"/>
    <dgm:cxn modelId="{A0C57FF8-5636-4853-9ED9-040217C18850}" srcId="{3581BD3E-5F50-4EC2-8B65-7AE93871C178}" destId="{84DC563D-4639-4BCA-9AF8-115737F0A163}" srcOrd="0" destOrd="0" parTransId="{8C490D1B-4F75-435D-A486-AC7CBF5287A6}" sibTransId="{C85402AA-45DA-4315-B778-A93774EF3A45}"/>
    <dgm:cxn modelId="{EE61C812-C6D1-4657-863C-ED978B38177B}" type="presOf" srcId="{6920DB6E-C60E-480E-8114-625BFEBDF9E8}" destId="{219D57A2-7D3D-40C3-A9CA-0068C51ABDF3}" srcOrd="0" destOrd="0" presId="urn:microsoft.com/office/officeart/2005/8/layout/hierarchy1"/>
    <dgm:cxn modelId="{3DCB0956-6AE1-4C9F-83DC-6F8B29B1CEF3}" type="presOf" srcId="{3581BD3E-5F50-4EC2-8B65-7AE93871C178}" destId="{278C9140-78E6-41D5-B114-BB88D3E74F44}" srcOrd="0" destOrd="0" presId="urn:microsoft.com/office/officeart/2005/8/layout/hierarchy1"/>
    <dgm:cxn modelId="{4854F9C3-94EC-40D4-AC95-E373779A2F4D}" type="presParOf" srcId="{278C9140-78E6-41D5-B114-BB88D3E74F44}" destId="{0DEF7F6F-0C44-4FAD-BE94-8332534F34CD}" srcOrd="0" destOrd="0" presId="urn:microsoft.com/office/officeart/2005/8/layout/hierarchy1"/>
    <dgm:cxn modelId="{A48A592E-5574-4736-89B1-CC71E133DCBE}" type="presParOf" srcId="{0DEF7F6F-0C44-4FAD-BE94-8332534F34CD}" destId="{8C6101DE-2EC4-451F-AC9A-677C57BDF6A4}" srcOrd="0" destOrd="0" presId="urn:microsoft.com/office/officeart/2005/8/layout/hierarchy1"/>
    <dgm:cxn modelId="{091CEFC4-904C-47A5-86FD-831F84E61F8B}" type="presParOf" srcId="{8C6101DE-2EC4-451F-AC9A-677C57BDF6A4}" destId="{0A8CDB05-8BC5-431B-B5E7-684B5321806B}" srcOrd="0" destOrd="0" presId="urn:microsoft.com/office/officeart/2005/8/layout/hierarchy1"/>
    <dgm:cxn modelId="{F1D00793-D526-4656-8BEB-8193A3CA6C59}" type="presParOf" srcId="{8C6101DE-2EC4-451F-AC9A-677C57BDF6A4}" destId="{37E5333B-8032-4E0D-8959-F40B8A8ADC78}" srcOrd="1" destOrd="0" presId="urn:microsoft.com/office/officeart/2005/8/layout/hierarchy1"/>
    <dgm:cxn modelId="{DCB78D46-FB98-4756-A266-5B38F8E89581}" type="presParOf" srcId="{0DEF7F6F-0C44-4FAD-BE94-8332534F34CD}" destId="{F9FC5AF4-0F4B-49DB-9305-3B0E75AF3DAC}" srcOrd="1" destOrd="0" presId="urn:microsoft.com/office/officeart/2005/8/layout/hierarchy1"/>
    <dgm:cxn modelId="{5905C83E-F152-4332-AA9B-79441A51D4A7}" type="presParOf" srcId="{F9FC5AF4-0F4B-49DB-9305-3B0E75AF3DAC}" destId="{3BE17AC1-19FC-4152-8F14-F4B1C248367C}" srcOrd="0" destOrd="0" presId="urn:microsoft.com/office/officeart/2005/8/layout/hierarchy1"/>
    <dgm:cxn modelId="{9A4FF1E4-89F6-42A1-B65D-3B6D1032DF1B}" type="presParOf" srcId="{F9FC5AF4-0F4B-49DB-9305-3B0E75AF3DAC}" destId="{351A6BE3-6398-4199-B39C-DDA0DEB66249}" srcOrd="1" destOrd="0" presId="urn:microsoft.com/office/officeart/2005/8/layout/hierarchy1"/>
    <dgm:cxn modelId="{F0E7976F-976E-4091-9BFC-727BC7D7B1DB}" type="presParOf" srcId="{351A6BE3-6398-4199-B39C-DDA0DEB66249}" destId="{2939B395-4D8D-41C5-8A59-415073B6388E}" srcOrd="0" destOrd="0" presId="urn:microsoft.com/office/officeart/2005/8/layout/hierarchy1"/>
    <dgm:cxn modelId="{B8356928-FF0B-49E6-9C1D-C433F446DAC9}" type="presParOf" srcId="{2939B395-4D8D-41C5-8A59-415073B6388E}" destId="{86EAA747-C364-4822-BC4D-9B8BBA63309B}" srcOrd="0" destOrd="0" presId="urn:microsoft.com/office/officeart/2005/8/layout/hierarchy1"/>
    <dgm:cxn modelId="{4B933458-A1E7-4A93-9AFC-C4D7F3358C3D}" type="presParOf" srcId="{2939B395-4D8D-41C5-8A59-415073B6388E}" destId="{8DCD62B3-A989-4869-9AFA-265354EF876C}" srcOrd="1" destOrd="0" presId="urn:microsoft.com/office/officeart/2005/8/layout/hierarchy1"/>
    <dgm:cxn modelId="{F4E5EA77-BA49-49FE-9AC0-E12711A0E271}" type="presParOf" srcId="{351A6BE3-6398-4199-B39C-DDA0DEB66249}" destId="{5498C676-4632-4D93-AECB-008AF181F7F4}" srcOrd="1" destOrd="0" presId="urn:microsoft.com/office/officeart/2005/8/layout/hierarchy1"/>
    <dgm:cxn modelId="{5BE7C3C2-3125-4E86-B074-523866A25696}" type="presParOf" srcId="{5498C676-4632-4D93-AECB-008AF181F7F4}" destId="{735C6912-9D60-473C-8B25-438B3D57781D}" srcOrd="0" destOrd="0" presId="urn:microsoft.com/office/officeart/2005/8/layout/hierarchy1"/>
    <dgm:cxn modelId="{981B7643-FB21-4409-A77D-C95749B25E17}" type="presParOf" srcId="{5498C676-4632-4D93-AECB-008AF181F7F4}" destId="{2A0FCC64-CD1D-4FAF-8AAB-00D924362E33}" srcOrd="1" destOrd="0" presId="urn:microsoft.com/office/officeart/2005/8/layout/hierarchy1"/>
    <dgm:cxn modelId="{2FDDFD71-0436-417A-A08B-3E5827398E17}" type="presParOf" srcId="{2A0FCC64-CD1D-4FAF-8AAB-00D924362E33}" destId="{B7AA1EA0-9054-4593-9872-430E1EFAA360}" srcOrd="0" destOrd="0" presId="urn:microsoft.com/office/officeart/2005/8/layout/hierarchy1"/>
    <dgm:cxn modelId="{9A17EFF7-7D7A-4D01-A554-5AE09103FF45}" type="presParOf" srcId="{B7AA1EA0-9054-4593-9872-430E1EFAA360}" destId="{56E8E314-8171-46A5-B512-13FF736670BF}" srcOrd="0" destOrd="0" presId="urn:microsoft.com/office/officeart/2005/8/layout/hierarchy1"/>
    <dgm:cxn modelId="{06A16B67-8C5E-4FD6-BCAD-FBBA47141202}" type="presParOf" srcId="{B7AA1EA0-9054-4593-9872-430E1EFAA360}" destId="{219D57A2-7D3D-40C3-A9CA-0068C51ABDF3}" srcOrd="1" destOrd="0" presId="urn:microsoft.com/office/officeart/2005/8/layout/hierarchy1"/>
    <dgm:cxn modelId="{96CADD43-26FA-4661-A209-30FD11EB976C}" type="presParOf" srcId="{2A0FCC64-CD1D-4FAF-8AAB-00D924362E33}" destId="{90E8BA37-73D8-4770-8BF4-146DAE3750D6}" srcOrd="1" destOrd="0" presId="urn:microsoft.com/office/officeart/2005/8/layout/hierarchy1"/>
    <dgm:cxn modelId="{06BE201F-47FB-4E95-8118-A3386521B535}" type="presParOf" srcId="{5498C676-4632-4D93-AECB-008AF181F7F4}" destId="{94547558-815E-4D9C-A102-AD8644AA5080}" srcOrd="2" destOrd="0" presId="urn:microsoft.com/office/officeart/2005/8/layout/hierarchy1"/>
    <dgm:cxn modelId="{F9595582-8634-42AD-8425-55F42C51D2D7}" type="presParOf" srcId="{5498C676-4632-4D93-AECB-008AF181F7F4}" destId="{1F57182D-9023-47A9-9647-4B4DD717EF03}" srcOrd="3" destOrd="0" presId="urn:microsoft.com/office/officeart/2005/8/layout/hierarchy1"/>
    <dgm:cxn modelId="{422A8B8C-C732-4412-878C-B478F44778C4}" type="presParOf" srcId="{1F57182D-9023-47A9-9647-4B4DD717EF03}" destId="{E5D80606-CD74-42E9-96E7-D6FEC854D511}" srcOrd="0" destOrd="0" presId="urn:microsoft.com/office/officeart/2005/8/layout/hierarchy1"/>
    <dgm:cxn modelId="{C23AC0BF-B06D-4A1D-8138-16B567ABB481}" type="presParOf" srcId="{E5D80606-CD74-42E9-96E7-D6FEC854D511}" destId="{6CBCB3BB-4A40-4E98-9752-50451FC05A86}" srcOrd="0" destOrd="0" presId="urn:microsoft.com/office/officeart/2005/8/layout/hierarchy1"/>
    <dgm:cxn modelId="{800B5674-EAFB-42F3-A5BF-484405A77A87}" type="presParOf" srcId="{E5D80606-CD74-42E9-96E7-D6FEC854D511}" destId="{4A9314A8-6772-41DA-A2F7-80621C967D9C}" srcOrd="1" destOrd="0" presId="urn:microsoft.com/office/officeart/2005/8/layout/hierarchy1"/>
    <dgm:cxn modelId="{A4CB36C1-97C9-49B3-8625-A10F962583AF}" type="presParOf" srcId="{1F57182D-9023-47A9-9647-4B4DD717EF03}" destId="{F0501EB2-32EE-4B4D-A5D2-ACE157F34D07}" srcOrd="1" destOrd="0" presId="urn:microsoft.com/office/officeart/2005/8/layout/hierarchy1"/>
    <dgm:cxn modelId="{E2BD9D12-643B-494D-83ED-7F8E4CD5B175}" type="presParOf" srcId="{F9FC5AF4-0F4B-49DB-9305-3B0E75AF3DAC}" destId="{1C677B9D-F03A-4E10-ACA7-CE3DA25DFF60}" srcOrd="2" destOrd="0" presId="urn:microsoft.com/office/officeart/2005/8/layout/hierarchy1"/>
    <dgm:cxn modelId="{7835D63B-4F46-45B6-9905-7A4BE3ACD803}" type="presParOf" srcId="{F9FC5AF4-0F4B-49DB-9305-3B0E75AF3DAC}" destId="{97DE0F01-56BC-4F48-8295-07B1669AC4D9}" srcOrd="3" destOrd="0" presId="urn:microsoft.com/office/officeart/2005/8/layout/hierarchy1"/>
    <dgm:cxn modelId="{0BBE5994-AB72-4135-A11C-AE0692C61071}" type="presParOf" srcId="{97DE0F01-56BC-4F48-8295-07B1669AC4D9}" destId="{E8F66895-D4AD-4C12-A116-0EC13484A62D}" srcOrd="0" destOrd="0" presId="urn:microsoft.com/office/officeart/2005/8/layout/hierarchy1"/>
    <dgm:cxn modelId="{96575518-8B4D-4513-A889-A9C060D91BF1}" type="presParOf" srcId="{E8F66895-D4AD-4C12-A116-0EC13484A62D}" destId="{2C762CE7-D1C6-4976-99E9-DB57F0A27C97}" srcOrd="0" destOrd="0" presId="urn:microsoft.com/office/officeart/2005/8/layout/hierarchy1"/>
    <dgm:cxn modelId="{18C1EA81-4524-41F8-A355-0415AEBFCC58}" type="presParOf" srcId="{E8F66895-D4AD-4C12-A116-0EC13484A62D}" destId="{86D32700-7C85-4B17-A42B-3D605819E7C8}" srcOrd="1" destOrd="0" presId="urn:microsoft.com/office/officeart/2005/8/layout/hierarchy1"/>
    <dgm:cxn modelId="{7655BF47-A00E-404D-8DA9-1517A5748EAF}" type="presParOf" srcId="{97DE0F01-56BC-4F48-8295-07B1669AC4D9}" destId="{A1E65461-E527-4024-B465-2B91C5BE7731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561B6-A9D4-41BF-B0A8-AA65DE0B6E59}">
      <dsp:nvSpPr>
        <dsp:cNvPr id="0" name=""/>
        <dsp:cNvSpPr/>
      </dsp:nvSpPr>
      <dsp:spPr>
        <a:xfrm>
          <a:off x="1285890" y="329"/>
          <a:ext cx="6429374" cy="2323150"/>
        </a:xfrm>
        <a:prstGeom prst="roundRect">
          <a:avLst/>
        </a:prstGeom>
        <a:solidFill>
          <a:srgbClr val="A9BA74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Georgia" pitchFamily="18" charset="0"/>
            </a:rPr>
            <a:t>Ознакомление граждан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 и т.д.</a:t>
          </a:r>
          <a:endParaRPr lang="ru-RU" sz="21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1399297" y="113736"/>
        <a:ext cx="6202560" cy="2096336"/>
      </dsp:txXfrm>
    </dsp:sp>
    <dsp:sp modelId="{CB223631-A2B4-4899-A938-11A76FF44021}">
      <dsp:nvSpPr>
        <dsp:cNvPr id="0" name=""/>
        <dsp:cNvSpPr/>
      </dsp:nvSpPr>
      <dsp:spPr>
        <a:xfrm>
          <a:off x="1285890" y="2533329"/>
          <a:ext cx="6429374" cy="1075684"/>
        </a:xfrm>
        <a:prstGeom prst="roundRect">
          <a:avLst/>
        </a:prstGeom>
        <a:solidFill>
          <a:srgbClr val="6AA49E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Georgia" pitchFamily="18" charset="0"/>
            </a:rPr>
            <a:t>Повышение финансовой грамотности населения</a:t>
          </a:r>
        </a:p>
      </dsp:txBody>
      <dsp:txXfrm>
        <a:off x="1338401" y="2585840"/>
        <a:ext cx="6324352" cy="970662"/>
      </dsp:txXfrm>
    </dsp:sp>
    <dsp:sp modelId="{503770A6-6266-468C-9D26-8DB2E0115C7C}">
      <dsp:nvSpPr>
        <dsp:cNvPr id="0" name=""/>
        <dsp:cNvSpPr/>
      </dsp:nvSpPr>
      <dsp:spPr>
        <a:xfrm>
          <a:off x="1285890" y="3818862"/>
          <a:ext cx="6429374" cy="1075684"/>
        </a:xfrm>
        <a:prstGeom prst="roundRect">
          <a:avLst/>
        </a:prstGeom>
        <a:solidFill>
          <a:srgbClr val="9A86B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Georgia" pitchFamily="18" charset="0"/>
            </a:rPr>
            <a:t>Взаимодействие власти и граждан, общественный контроль </a:t>
          </a:r>
          <a:endParaRPr lang="ru-RU" sz="20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1338401" y="3871373"/>
        <a:ext cx="6324352" cy="970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24DA0-B380-4923-A43A-362F5A4CCEE3}">
      <dsp:nvSpPr>
        <dsp:cNvPr id="0" name=""/>
        <dsp:cNvSpPr/>
      </dsp:nvSpPr>
      <dsp:spPr>
        <a:xfrm>
          <a:off x="424738" y="1859"/>
          <a:ext cx="4837859" cy="894230"/>
        </a:xfrm>
        <a:prstGeom prst="roundRect">
          <a:avLst/>
        </a:prstGeom>
        <a:solidFill>
          <a:srgbClr val="E4D498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  <a:latin typeface="Georgia" pitchFamily="18" charset="0"/>
            </a:rPr>
            <a:t>Регулирует денежные потоки государства, укрепляет связи между центром и субъектами федерации</a:t>
          </a:r>
          <a:endParaRPr lang="ru-RU" sz="1600" b="0" i="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468391" y="45512"/>
        <a:ext cx="4750553" cy="806924"/>
      </dsp:txXfrm>
    </dsp:sp>
    <dsp:sp modelId="{0E2D6D8D-409C-4DEF-8999-E6BB5B5610B8}">
      <dsp:nvSpPr>
        <dsp:cNvPr id="0" name=""/>
        <dsp:cNvSpPr/>
      </dsp:nvSpPr>
      <dsp:spPr>
        <a:xfrm>
          <a:off x="424738" y="940801"/>
          <a:ext cx="4865531" cy="894230"/>
        </a:xfrm>
        <a:prstGeom prst="roundRect">
          <a:avLst/>
        </a:prstGeom>
        <a:solidFill>
          <a:srgbClr val="E4D498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tx1"/>
              </a:solidFill>
              <a:latin typeface="Georgia" pitchFamily="18" charset="0"/>
            </a:rPr>
            <a:t>Несёт информацию о намерениях правительства участникам экономической деятельности</a:t>
          </a:r>
          <a:endParaRPr lang="ru-RU" sz="1600" b="0" i="0" kern="1200">
            <a:solidFill>
              <a:schemeClr val="tx1"/>
            </a:solidFill>
            <a:latin typeface="Georgia" pitchFamily="18" charset="0"/>
          </a:endParaRPr>
        </a:p>
      </dsp:txBody>
      <dsp:txXfrm>
        <a:off x="468391" y="984454"/>
        <a:ext cx="4778225" cy="806924"/>
      </dsp:txXfrm>
    </dsp:sp>
    <dsp:sp modelId="{3FB69FF1-85E1-459A-9FCF-35F5E357B547}">
      <dsp:nvSpPr>
        <dsp:cNvPr id="0" name=""/>
        <dsp:cNvSpPr/>
      </dsp:nvSpPr>
      <dsp:spPr>
        <a:xfrm>
          <a:off x="424738" y="1879743"/>
          <a:ext cx="4865531" cy="894230"/>
        </a:xfrm>
        <a:prstGeom prst="roundRect">
          <a:avLst/>
        </a:prstGeom>
        <a:solidFill>
          <a:srgbClr val="E4D498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smtClean="0">
              <a:solidFill>
                <a:schemeClr val="tx1"/>
              </a:solidFill>
              <a:latin typeface="Georgia" pitchFamily="18" charset="0"/>
            </a:rPr>
            <a:t>Легально контролирует действия правительства</a:t>
          </a:r>
          <a:endParaRPr lang="ru-RU" sz="1600" b="0" i="0" kern="1200">
            <a:solidFill>
              <a:schemeClr val="tx1"/>
            </a:solidFill>
            <a:latin typeface="Georgia" pitchFamily="18" charset="0"/>
          </a:endParaRPr>
        </a:p>
      </dsp:txBody>
      <dsp:txXfrm>
        <a:off x="468391" y="1923396"/>
        <a:ext cx="4778225" cy="806924"/>
      </dsp:txXfrm>
    </dsp:sp>
    <dsp:sp modelId="{22714BA7-9898-4D46-8FE6-8E5A21C3E39F}">
      <dsp:nvSpPr>
        <dsp:cNvPr id="0" name=""/>
        <dsp:cNvSpPr/>
      </dsp:nvSpPr>
      <dsp:spPr>
        <a:xfrm>
          <a:off x="424738" y="2818686"/>
          <a:ext cx="4865531" cy="894230"/>
        </a:xfrm>
        <a:prstGeom prst="roundRect">
          <a:avLst/>
        </a:prstGeom>
        <a:solidFill>
          <a:srgbClr val="E4D498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  <a:latin typeface="Georgia" pitchFamily="18" charset="0"/>
            </a:rPr>
            <a:t>Определяет параметры экономической политики и задает рамки возможных действий правительства</a:t>
          </a:r>
          <a:endParaRPr lang="ru-RU" sz="1600" b="0" i="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468391" y="2862339"/>
        <a:ext cx="4778225" cy="806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52E7E-2145-45D2-89A8-065575242531}">
      <dsp:nvSpPr>
        <dsp:cNvPr id="0" name=""/>
        <dsp:cNvSpPr/>
      </dsp:nvSpPr>
      <dsp:spPr>
        <a:xfrm>
          <a:off x="824424" y="353453"/>
          <a:ext cx="5841631" cy="5841631"/>
        </a:xfrm>
        <a:prstGeom prst="circularArrow">
          <a:avLst>
            <a:gd name="adj1" fmla="val 5544"/>
            <a:gd name="adj2" fmla="val 330680"/>
            <a:gd name="adj3" fmla="val 14497969"/>
            <a:gd name="adj4" fmla="val 16960422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304ACE-9066-48B6-9A06-F49193C02812}">
      <dsp:nvSpPr>
        <dsp:cNvPr id="0" name=""/>
        <dsp:cNvSpPr/>
      </dsp:nvSpPr>
      <dsp:spPr>
        <a:xfrm>
          <a:off x="2766887" y="286433"/>
          <a:ext cx="1841624" cy="13151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РАЗРАБОТКА ПРОГНОЗА СОЦИАЛЬНО-ЭКОНОМИЧЕСКОГО РАЗВИТИЯ РАЙОНА НА ОЧЕРЕДНОЙ ФИНАНСОВЫЙ ГОД И ПЛАНОВЫЙ ПЕРИОД</a:t>
          </a:r>
          <a:endParaRPr lang="ru-RU" sz="1200" b="1" kern="1200" dirty="0"/>
        </a:p>
      </dsp:txBody>
      <dsp:txXfrm>
        <a:off x="2831086" y="350632"/>
        <a:ext cx="1713226" cy="1186718"/>
      </dsp:txXfrm>
    </dsp:sp>
    <dsp:sp modelId="{198BAA5C-DE38-4052-92AA-1D2F0D4A0712}">
      <dsp:nvSpPr>
        <dsp:cNvPr id="0" name=""/>
        <dsp:cNvSpPr/>
      </dsp:nvSpPr>
      <dsp:spPr>
        <a:xfrm>
          <a:off x="4838826" y="904815"/>
          <a:ext cx="1634903" cy="125589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РАЗРАБОТКА ДОКУМЕНТОВ                              И МАТЕРИАЛОВ,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НЕОБХОДИМЫХ ДЛЯ ФОРМИРОВАНИЯ БЮДЖЕТА РАЙОНА</a:t>
          </a:r>
          <a:endParaRPr lang="ru-RU" sz="1200" b="1" kern="1200" dirty="0"/>
        </a:p>
      </dsp:txBody>
      <dsp:txXfrm>
        <a:off x="4900134" y="966123"/>
        <a:ext cx="1512287" cy="1133279"/>
      </dsp:txXfrm>
    </dsp:sp>
    <dsp:sp modelId="{91CB17BC-8F3B-414A-BC0B-78027E08151A}">
      <dsp:nvSpPr>
        <dsp:cNvPr id="0" name=""/>
        <dsp:cNvSpPr/>
      </dsp:nvSpPr>
      <dsp:spPr>
        <a:xfrm>
          <a:off x="5226357" y="2399748"/>
          <a:ext cx="1649151" cy="10488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СОСТАВЛЕНИЕ ПРОЕКТА БЮДЖЕТА РАЙОНА</a:t>
          </a:r>
          <a:endParaRPr lang="ru-RU" sz="1200" b="1" kern="1200" dirty="0"/>
        </a:p>
      </dsp:txBody>
      <dsp:txXfrm>
        <a:off x="5277559" y="2450950"/>
        <a:ext cx="1546747" cy="946473"/>
      </dsp:txXfrm>
    </dsp:sp>
    <dsp:sp modelId="{05EF258E-DE80-45F5-9B44-9715F288897D}">
      <dsp:nvSpPr>
        <dsp:cNvPr id="0" name=""/>
        <dsp:cNvSpPr/>
      </dsp:nvSpPr>
      <dsp:spPr>
        <a:xfrm>
          <a:off x="4774240" y="3940519"/>
          <a:ext cx="1649151" cy="11820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РАССМОТРЕНИЕ                             И УТВЕРЖДЕНИЕ БЮДЖЕТА РАЙОНА</a:t>
          </a:r>
          <a:endParaRPr lang="ru-RU" sz="1200" b="1" kern="1200" dirty="0"/>
        </a:p>
      </dsp:txBody>
      <dsp:txXfrm>
        <a:off x="4831945" y="3998224"/>
        <a:ext cx="1533741" cy="1066677"/>
      </dsp:txXfrm>
    </dsp:sp>
    <dsp:sp modelId="{C6A03DB1-D1C6-4B76-8630-7EB0164F31E5}">
      <dsp:nvSpPr>
        <dsp:cNvPr id="0" name=""/>
        <dsp:cNvSpPr/>
      </dsp:nvSpPr>
      <dsp:spPr>
        <a:xfrm>
          <a:off x="2863116" y="4715566"/>
          <a:ext cx="1649151" cy="10847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ИСПОЛНЕНИЕ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БЮДЖЕТА РАЙОНА</a:t>
          </a:r>
          <a:endParaRPr lang="ru-RU" sz="1200" b="1" kern="1200" dirty="0"/>
        </a:p>
      </dsp:txBody>
      <dsp:txXfrm>
        <a:off x="2916068" y="4768518"/>
        <a:ext cx="1543247" cy="978817"/>
      </dsp:txXfrm>
    </dsp:sp>
    <dsp:sp modelId="{FAA50DCE-259B-4F38-B3E1-36D43D828049}">
      <dsp:nvSpPr>
        <dsp:cNvPr id="0" name=""/>
        <dsp:cNvSpPr/>
      </dsp:nvSpPr>
      <dsp:spPr>
        <a:xfrm>
          <a:off x="751358" y="4198378"/>
          <a:ext cx="1649151" cy="11257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ОСУЩЕСТВЛЕНИЕ БЮДЖЕТНОГО УЧЕТА РАЙОНА</a:t>
          </a:r>
          <a:endParaRPr lang="ru-RU" sz="1200" b="1" kern="1200" dirty="0"/>
        </a:p>
      </dsp:txBody>
      <dsp:txXfrm>
        <a:off x="806314" y="4253334"/>
        <a:ext cx="1539239" cy="1015873"/>
      </dsp:txXfrm>
    </dsp:sp>
    <dsp:sp modelId="{88BE3B9A-B337-4D76-82BE-017E83BA0621}">
      <dsp:nvSpPr>
        <dsp:cNvPr id="0" name=""/>
        <dsp:cNvSpPr/>
      </dsp:nvSpPr>
      <dsp:spPr>
        <a:xfrm>
          <a:off x="252955" y="2712773"/>
          <a:ext cx="1649151" cy="105500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УТВЕРЖДЕНИЕ ОТЧЕТА ОБ ИСПОЛНЕНИИ БЮДЖЕТА РАЙОНА</a:t>
          </a:r>
          <a:endParaRPr lang="ru-RU" sz="1200" b="1" kern="1200" dirty="0"/>
        </a:p>
      </dsp:txBody>
      <dsp:txXfrm>
        <a:off x="304456" y="2764274"/>
        <a:ext cx="1546149" cy="952001"/>
      </dsp:txXfrm>
    </dsp:sp>
    <dsp:sp modelId="{FDCF0AB6-8F18-4640-A726-1B5CAC04E52A}">
      <dsp:nvSpPr>
        <dsp:cNvPr id="0" name=""/>
        <dsp:cNvSpPr/>
      </dsp:nvSpPr>
      <dsp:spPr>
        <a:xfrm>
          <a:off x="650813" y="968879"/>
          <a:ext cx="1649151" cy="11118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  ОРГАНИЗАЦИЯ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  И ОСУЩЕСТВЛЕНИЕ МУНИЦИПАЛЬНОГО ФИНАНСОВОГО КОНТРОЛЯ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705090" y="1023156"/>
        <a:ext cx="1540597" cy="1003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77B9D-F03A-4E10-ACA7-CE3DA25DFF60}">
      <dsp:nvSpPr>
        <dsp:cNvPr id="0" name=""/>
        <dsp:cNvSpPr/>
      </dsp:nvSpPr>
      <dsp:spPr>
        <a:xfrm>
          <a:off x="4641371" y="1090234"/>
          <a:ext cx="1659889" cy="498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006"/>
              </a:lnTo>
              <a:lnTo>
                <a:pt x="1659889" y="340006"/>
              </a:lnTo>
              <a:lnTo>
                <a:pt x="1659889" y="49893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47558-815E-4D9C-A102-AD8644AA5080}">
      <dsp:nvSpPr>
        <dsp:cNvPr id="0" name=""/>
        <dsp:cNvSpPr/>
      </dsp:nvSpPr>
      <dsp:spPr>
        <a:xfrm>
          <a:off x="2949744" y="2678522"/>
          <a:ext cx="1048374" cy="498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006"/>
              </a:lnTo>
              <a:lnTo>
                <a:pt x="1048374" y="340006"/>
              </a:lnTo>
              <a:lnTo>
                <a:pt x="1048374" y="4989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C6912-9D60-473C-8B25-438B3D57781D}">
      <dsp:nvSpPr>
        <dsp:cNvPr id="0" name=""/>
        <dsp:cNvSpPr/>
      </dsp:nvSpPr>
      <dsp:spPr>
        <a:xfrm>
          <a:off x="1901369" y="2678522"/>
          <a:ext cx="1048374" cy="498931"/>
        </a:xfrm>
        <a:custGeom>
          <a:avLst/>
          <a:gdLst/>
          <a:ahLst/>
          <a:cxnLst/>
          <a:rect l="0" t="0" r="0" b="0"/>
          <a:pathLst>
            <a:path>
              <a:moveTo>
                <a:pt x="1048374" y="0"/>
              </a:moveTo>
              <a:lnTo>
                <a:pt x="1048374" y="340006"/>
              </a:lnTo>
              <a:lnTo>
                <a:pt x="0" y="340006"/>
              </a:lnTo>
              <a:lnTo>
                <a:pt x="0" y="4989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17AC1-19FC-4152-8F14-F4B1C248367C}">
      <dsp:nvSpPr>
        <dsp:cNvPr id="0" name=""/>
        <dsp:cNvSpPr/>
      </dsp:nvSpPr>
      <dsp:spPr>
        <a:xfrm>
          <a:off x="2949744" y="1090234"/>
          <a:ext cx="1691626" cy="498931"/>
        </a:xfrm>
        <a:custGeom>
          <a:avLst/>
          <a:gdLst/>
          <a:ahLst/>
          <a:cxnLst/>
          <a:rect l="0" t="0" r="0" b="0"/>
          <a:pathLst>
            <a:path>
              <a:moveTo>
                <a:pt x="1691626" y="0"/>
              </a:moveTo>
              <a:lnTo>
                <a:pt x="1691626" y="340006"/>
              </a:lnTo>
              <a:lnTo>
                <a:pt x="0" y="340006"/>
              </a:lnTo>
              <a:lnTo>
                <a:pt x="0" y="49893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CDB05-8BC5-431B-B5E7-684B5321806B}">
      <dsp:nvSpPr>
        <dsp:cNvPr id="0" name=""/>
        <dsp:cNvSpPr/>
      </dsp:nvSpPr>
      <dsp:spPr>
        <a:xfrm>
          <a:off x="2275005" y="878"/>
          <a:ext cx="4732731" cy="1089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5333B-8032-4E0D-8959-F40B8A8ADC78}">
      <dsp:nvSpPr>
        <dsp:cNvPr id="0" name=""/>
        <dsp:cNvSpPr/>
      </dsp:nvSpPr>
      <dsp:spPr>
        <a:xfrm>
          <a:off x="2465618" y="181960"/>
          <a:ext cx="4732731" cy="108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Консолидированный бюджет Петушинского района</a:t>
          </a:r>
          <a:endParaRPr lang="ru-RU" sz="21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497524" y="213866"/>
        <a:ext cx="4668919" cy="1025544"/>
      </dsp:txXfrm>
    </dsp:sp>
    <dsp:sp modelId="{86EAA747-C364-4822-BC4D-9B8BBA63309B}">
      <dsp:nvSpPr>
        <dsp:cNvPr id="0" name=""/>
        <dsp:cNvSpPr/>
      </dsp:nvSpPr>
      <dsp:spPr>
        <a:xfrm>
          <a:off x="1480467" y="1589165"/>
          <a:ext cx="2938552" cy="10893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D62B3-A989-4869-9AFA-265354EF876C}">
      <dsp:nvSpPr>
        <dsp:cNvPr id="0" name=""/>
        <dsp:cNvSpPr/>
      </dsp:nvSpPr>
      <dsp:spPr>
        <a:xfrm>
          <a:off x="1671081" y="1770248"/>
          <a:ext cx="2938552" cy="108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Georgia" panose="02040502050405020303" pitchFamily="18" charset="0"/>
            </a:rPr>
            <a:t>Свод бюджетов, поселений, входящих в состав района</a:t>
          </a:r>
          <a:endParaRPr lang="ru-RU" sz="21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702987" y="1802154"/>
        <a:ext cx="2874740" cy="1025544"/>
      </dsp:txXfrm>
    </dsp:sp>
    <dsp:sp modelId="{56E8E314-8171-46A5-B512-13FF736670BF}">
      <dsp:nvSpPr>
        <dsp:cNvPr id="0" name=""/>
        <dsp:cNvSpPr/>
      </dsp:nvSpPr>
      <dsp:spPr>
        <a:xfrm>
          <a:off x="1043608" y="3177453"/>
          <a:ext cx="1715522" cy="10893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D57A2-7D3D-40C3-A9CA-0068C51ABDF3}">
      <dsp:nvSpPr>
        <dsp:cNvPr id="0" name=""/>
        <dsp:cNvSpPr/>
      </dsp:nvSpPr>
      <dsp:spPr>
        <a:xfrm>
          <a:off x="1234221" y="3358536"/>
          <a:ext cx="1715522" cy="108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Georgia" panose="02040502050405020303" pitchFamily="18" charset="0"/>
            </a:rPr>
            <a:t>5 городских поселений</a:t>
          </a:r>
          <a:endParaRPr lang="ru-RU" sz="21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266127" y="3390442"/>
        <a:ext cx="1651710" cy="1025544"/>
      </dsp:txXfrm>
    </dsp:sp>
    <dsp:sp modelId="{6CBCB3BB-4A40-4E98-9752-50451FC05A86}">
      <dsp:nvSpPr>
        <dsp:cNvPr id="0" name=""/>
        <dsp:cNvSpPr/>
      </dsp:nvSpPr>
      <dsp:spPr>
        <a:xfrm>
          <a:off x="3140357" y="3177453"/>
          <a:ext cx="1715522" cy="10893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314A8-6772-41DA-A2F7-80621C967D9C}">
      <dsp:nvSpPr>
        <dsp:cNvPr id="0" name=""/>
        <dsp:cNvSpPr/>
      </dsp:nvSpPr>
      <dsp:spPr>
        <a:xfrm>
          <a:off x="3330971" y="3358536"/>
          <a:ext cx="1715522" cy="108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Georgia" panose="02040502050405020303" pitchFamily="18" charset="0"/>
            </a:rPr>
            <a:t>3 сельских поселения</a:t>
          </a:r>
          <a:endParaRPr lang="ru-RU" sz="21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362877" y="3390442"/>
        <a:ext cx="1651710" cy="1025544"/>
      </dsp:txXfrm>
    </dsp:sp>
    <dsp:sp modelId="{2C762CE7-D1C6-4976-99E9-DB57F0A27C97}">
      <dsp:nvSpPr>
        <dsp:cNvPr id="0" name=""/>
        <dsp:cNvSpPr/>
      </dsp:nvSpPr>
      <dsp:spPr>
        <a:xfrm>
          <a:off x="4800247" y="1589165"/>
          <a:ext cx="3002026" cy="10893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32700-7C85-4B17-A42B-3D605819E7C8}">
      <dsp:nvSpPr>
        <dsp:cNvPr id="0" name=""/>
        <dsp:cNvSpPr/>
      </dsp:nvSpPr>
      <dsp:spPr>
        <a:xfrm>
          <a:off x="4990861" y="1770248"/>
          <a:ext cx="3002026" cy="108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Georgia" panose="02040502050405020303" pitchFamily="18" charset="0"/>
            </a:rPr>
            <a:t>Бюджет муниципального района</a:t>
          </a:r>
          <a:endParaRPr lang="ru-RU" sz="21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5022767" y="1802154"/>
        <a:ext cx="2938214" cy="102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0.69531</cdr:x>
      <cdr:y>0.13095</cdr:y>
    </cdr:from>
    <cdr:to>
      <cdr:x>0.79531</cdr:x>
      <cdr:y>0.28333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57950" y="78581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CD238-696C-4313-A1FD-957DEBD2F219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99DB3-3F88-4AC1-BE60-9A84CA2F4B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476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9DB3-3F88-4AC1-BE60-9A84CA2F4BED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jpe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jpe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4447" y="428604"/>
            <a:ext cx="7072362" cy="1428760"/>
          </a:xfrm>
          <a:solidFill>
            <a:srgbClr val="F8D378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atin typeface="Georgia" pitchFamily="18" charset="0"/>
              </a:rPr>
              <a:t>Муниципальное образование «Петушинский район»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1026" name="Picture 2" descr="https://media-private.canva.com/MAC6o9lj8wM/1/screen.png?response-expires=Tue%2C%2006%20Nov%202018%2010%3A31%3A52%20GMT&amp;AWSAccessKeyId=AKIAJJATJK7JCUD446NA&amp;Expires=1541500312&amp;Signature=TUcLOES5bBl6%2FEi2ESJNFZu%2FrXs%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1285883" cy="162999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3643314"/>
            <a:ext cx="7143800" cy="1754326"/>
          </a:xfrm>
          <a:prstGeom prst="rect">
            <a:avLst/>
          </a:prstGeom>
          <a:solidFill>
            <a:srgbClr val="F8D378">
              <a:alpha val="9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Georgia" pitchFamily="18" charset="0"/>
              </a:rPr>
              <a:t>Проект бюджета на 2019 год и плановый период 2020-2021 годов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5101"/>
            <a:ext cx="9144000" cy="5737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Какие </a:t>
            </a:r>
            <a:r>
              <a:rPr lang="ru-RU" alt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этапы проходит бюджет?</a:t>
            </a: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88250764"/>
              </p:ext>
            </p:extLst>
          </p:nvPr>
        </p:nvGraphicFramePr>
        <p:xfrm>
          <a:off x="142844" y="571480"/>
          <a:ext cx="9001156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rgbClr val="26262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25102"/>
            <a:ext cx="9144000" cy="10252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Что такое «дефицит» и «профицит» бюджета?</a:t>
            </a: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pic>
        <p:nvPicPr>
          <p:cNvPr id="2050" name="Picture 2" descr="C:\Users\Васина\Desktop\презентация\budget_profit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142984"/>
            <a:ext cx="8858312" cy="2286016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8596" y="4786322"/>
            <a:ext cx="30241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571876"/>
            <a:ext cx="2643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solidFill>
                  <a:srgbClr val="262626"/>
                </a:solidFill>
                <a:latin typeface="Georgia" pitchFamily="18" charset="0"/>
              </a:rPr>
              <a:t>Профицитный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Превышение доходов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бюджета над его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расходами.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rgbClr val="262626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Свободные средства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      направляются на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      покрытие долга.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262626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3571876"/>
            <a:ext cx="2643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 smtClean="0">
                <a:solidFill>
                  <a:srgbClr val="262626"/>
                </a:solidFill>
                <a:latin typeface="Georgia" pitchFamily="18" charset="0"/>
              </a:rPr>
              <a:t>Дефицитный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Превышение расходов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бюджета над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62626"/>
                </a:solidFill>
                <a:latin typeface="Georgia" pitchFamily="18" charset="0"/>
              </a:rPr>
              <a:t>его доходами.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rgbClr val="262626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Недостающие средства берутся в долг.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rgbClr val="262626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17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Территориальное  деление МО Петушинский район</a:t>
            </a:r>
            <a:endParaRPr lang="ru-RU" sz="28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pic>
        <p:nvPicPr>
          <p:cNvPr id="2050" name="Picture 2" descr="C:\Users\Настя\Desktop\презентация\fiz-ma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50010"/>
            <a:ext cx="7715272" cy="630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4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презентация\fiz-map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 trans="60000" pressure="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" y="0"/>
            <a:ext cx="9143603" cy="6817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/>
            </a:pPr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Консолидированный бюджет  </a:t>
            </a:r>
            <a:r>
              <a:rPr lang="ru-RU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Петушинского района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7504" y="764704"/>
            <a:ext cx="8784976" cy="1440160"/>
          </a:xfrm>
          <a:prstGeom prst="roundRect">
            <a:avLst/>
          </a:prstGeom>
          <a:solidFill>
            <a:srgbClr val="9A86B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Консолидированный бюджет </a:t>
            </a: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Петушинского района </a:t>
            </a: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представляет собой свод бюджета муниципального района и местных бюджетов </a:t>
            </a: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за </a:t>
            </a: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исключением межбюджетных трансфертов между этими бюджетами. </a:t>
            </a:r>
            <a:endParaRPr lang="ru-RU" altLang="ru-RU" dirty="0" smtClean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В </a:t>
            </a: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состав местных бюджетов </a:t>
            </a: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Петушинского района </a:t>
            </a: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включаются бюджеты </a:t>
            </a: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5 городских поселений </a:t>
            </a:r>
            <a:r>
              <a:rPr lang="ru-RU" altLang="ru-RU" dirty="0">
                <a:solidFill>
                  <a:srgbClr val="FFFFFF"/>
                </a:solidFill>
                <a:latin typeface="Georgia" panose="02040502050405020303" pitchFamily="18" charset="0"/>
              </a:rPr>
              <a:t>и 3 сельских </a:t>
            </a:r>
            <a:r>
              <a:rPr lang="ru-RU" altLang="ru-RU" dirty="0" smtClean="0">
                <a:solidFill>
                  <a:srgbClr val="FFFFFF"/>
                </a:solidFill>
                <a:latin typeface="Georgia" panose="02040502050405020303" pitchFamily="18" charset="0"/>
              </a:rPr>
              <a:t>поселений.</a:t>
            </a:r>
            <a:endParaRPr lang="ru-RU" dirty="0">
              <a:latin typeface="Georgia" panose="0204050205040502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882848629"/>
              </p:ext>
            </p:extLst>
          </p:nvPr>
        </p:nvGraphicFramePr>
        <p:xfrm>
          <a:off x="107504" y="2276872"/>
          <a:ext cx="9036496" cy="444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70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132856"/>
            <a:ext cx="9144000" cy="165333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 smtClean="0">
              <a:solidFill>
                <a:srgbClr val="073E87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Общие </a:t>
            </a:r>
            <a:r>
              <a:rPr lang="ru-RU" alt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характеристики проекта бюджета муниципального образования </a:t>
            </a:r>
            <a:r>
              <a:rPr lang="ru-RU" altLang="ru-RU" sz="3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Петушинский  </a:t>
            </a:r>
            <a:r>
              <a:rPr lang="ru-RU" alt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район на </a:t>
            </a:r>
            <a:r>
              <a:rPr lang="ru-RU" altLang="ru-RU" sz="3600" dirty="0" smtClean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2019 </a:t>
            </a:r>
            <a:r>
              <a:rPr lang="ru-RU" altLang="ru-RU" sz="36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6" charset="0"/>
              </a:rPr>
              <a:t>год</a:t>
            </a: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Основные характеристики бюджета Петушинского района на 2019 год и на плановый период 2020 и 2021 годов, тыс.руб.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Статьи доходов бюджета муниципального образования «Петушинский район» на 2019 год, тыс. 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8640" y="1285860"/>
            <a:ext cx="1785950" cy="728629"/>
            <a:chOff x="349287" y="1391366"/>
            <a:chExt cx="2314094" cy="728629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349287" y="1391366"/>
              <a:ext cx="2314093" cy="414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Налог на доходы физических лиц 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417 631,0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583230" y="1285860"/>
            <a:ext cx="1793300" cy="738153"/>
            <a:chOff x="339763" y="1381842"/>
            <a:chExt cx="2323618" cy="738153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339763" y="1381842"/>
              <a:ext cx="2314093" cy="414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Акцизы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18 829,9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75170" y="1285860"/>
            <a:ext cx="1785950" cy="728629"/>
            <a:chOff x="349287" y="1391366"/>
            <a:chExt cx="2314094" cy="728629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349287" y="1391366"/>
              <a:ext cx="2314093" cy="414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Налог на совокупный доход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58 896,0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354376" y="3571876"/>
            <a:ext cx="2214228" cy="871505"/>
            <a:chOff x="349287" y="1391366"/>
            <a:chExt cx="2314094" cy="728629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349287" y="1391366"/>
              <a:ext cx="2314093" cy="5000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Платежи за пользование природными ресурсами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1 674,0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959760" y="1285860"/>
            <a:ext cx="1785600" cy="728629"/>
            <a:chOff x="349287" y="1391366"/>
            <a:chExt cx="2314094" cy="728629"/>
          </a:xfrm>
        </p:grpSpPr>
        <p:sp>
          <p:nvSpPr>
            <p:cNvPr id="20" name="Прямоугольник 19"/>
            <p:cNvSpPr/>
            <p:nvPr/>
          </p:nvSpPr>
          <p:spPr bwMode="auto">
            <a:xfrm>
              <a:off x="349287" y="1391366"/>
              <a:ext cx="2314093" cy="414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Государственная пошлина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8 000,0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78992" y="2214554"/>
            <a:ext cx="2314094" cy="1157258"/>
            <a:chOff x="349287" y="1261247"/>
            <a:chExt cx="2314094" cy="858748"/>
          </a:xfrm>
        </p:grpSpPr>
        <p:sp>
          <p:nvSpPr>
            <p:cNvPr id="23" name="Прямоугольник 22"/>
            <p:cNvSpPr/>
            <p:nvPr/>
          </p:nvSpPr>
          <p:spPr bwMode="auto">
            <a:xfrm>
              <a:off x="349287" y="1261247"/>
              <a:ext cx="2314093" cy="54467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Доходы от использования имущества, находящегося в гос. собственности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14 352,6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75396" y="3643314"/>
            <a:ext cx="2314094" cy="728629"/>
            <a:chOff x="349287" y="1391366"/>
            <a:chExt cx="2314094" cy="728629"/>
          </a:xfrm>
        </p:grpSpPr>
        <p:sp>
          <p:nvSpPr>
            <p:cNvPr id="26" name="Прямоугольник 25"/>
            <p:cNvSpPr/>
            <p:nvPr/>
          </p:nvSpPr>
          <p:spPr bwMode="auto">
            <a:xfrm>
              <a:off x="349287" y="1391366"/>
              <a:ext cx="2314093" cy="414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Плата за негативное воздействие на </a:t>
              </a:r>
              <a:r>
                <a:rPr lang="ru-RU" sz="1400" dirty="0" err="1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окр.среду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7 235,0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272077" y="2214554"/>
            <a:ext cx="2599846" cy="1157259"/>
            <a:chOff x="349287" y="1066069"/>
            <a:chExt cx="2314094" cy="1053926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349287" y="1066069"/>
              <a:ext cx="2314093" cy="73984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Доходы от оказания платных услуг и компенсация затрат государства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1 260,0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350914" y="2214554"/>
            <a:ext cx="2314094" cy="1157259"/>
            <a:chOff x="349287" y="1066069"/>
            <a:chExt cx="2314094" cy="1053926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349287" y="1066069"/>
              <a:ext cx="2314093" cy="73984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Доходы от продажи материальных и нематериальных активов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14 353,0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464886" y="3571876"/>
            <a:ext cx="2314094" cy="871508"/>
            <a:chOff x="349287" y="1326305"/>
            <a:chExt cx="2314094" cy="793690"/>
          </a:xfrm>
        </p:grpSpPr>
        <p:sp>
          <p:nvSpPr>
            <p:cNvPr id="35" name="Прямоугольник 34"/>
            <p:cNvSpPr/>
            <p:nvPr/>
          </p:nvSpPr>
          <p:spPr bwMode="auto">
            <a:xfrm>
              <a:off x="349287" y="1326305"/>
              <a:ext cx="2314093" cy="479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Штрафы, санкции, </a:t>
              </a:r>
            </a:p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возмещение ущерба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3 000,0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42890" y="5000636"/>
            <a:ext cx="1785950" cy="871508"/>
            <a:chOff x="349287" y="1326305"/>
            <a:chExt cx="2314094" cy="793690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349287" y="1326305"/>
              <a:ext cx="2314093" cy="479611"/>
            </a:xfrm>
            <a:prstGeom prst="rect">
              <a:avLst/>
            </a:prstGeom>
            <a:solidFill>
              <a:srgbClr val="D8A8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Дотации</a:t>
              </a:r>
            </a:p>
            <a:p>
              <a:pPr algn="ctr">
                <a:defRPr/>
              </a:pP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25 847,0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471730" y="5000636"/>
            <a:ext cx="1785950" cy="871508"/>
            <a:chOff x="349287" y="1326305"/>
            <a:chExt cx="2314094" cy="793690"/>
          </a:xfrm>
        </p:grpSpPr>
        <p:sp>
          <p:nvSpPr>
            <p:cNvPr id="41" name="Прямоугольник 40"/>
            <p:cNvSpPr/>
            <p:nvPr/>
          </p:nvSpPr>
          <p:spPr bwMode="auto">
            <a:xfrm>
              <a:off x="349287" y="1326305"/>
              <a:ext cx="2314093" cy="479611"/>
            </a:xfrm>
            <a:prstGeom prst="rect">
              <a:avLst/>
            </a:prstGeom>
            <a:solidFill>
              <a:srgbClr val="D8A8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Субсидии</a:t>
              </a:r>
            </a:p>
            <a:p>
              <a:pPr algn="ctr">
                <a:defRPr/>
              </a:pP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67 286,0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600570" y="5000636"/>
            <a:ext cx="1785950" cy="871508"/>
            <a:chOff x="349287" y="1326305"/>
            <a:chExt cx="2314094" cy="793690"/>
          </a:xfrm>
        </p:grpSpPr>
        <p:sp>
          <p:nvSpPr>
            <p:cNvPr id="44" name="Прямоугольник 43"/>
            <p:cNvSpPr/>
            <p:nvPr/>
          </p:nvSpPr>
          <p:spPr bwMode="auto">
            <a:xfrm>
              <a:off x="349287" y="1326305"/>
              <a:ext cx="2314093" cy="479611"/>
            </a:xfrm>
            <a:prstGeom prst="rect">
              <a:avLst/>
            </a:prstGeom>
            <a:solidFill>
              <a:srgbClr val="D8A8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Субвенции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474 128,2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729410" y="5000636"/>
            <a:ext cx="2071702" cy="871508"/>
            <a:chOff x="349287" y="1326305"/>
            <a:chExt cx="2314094" cy="793690"/>
          </a:xfrm>
        </p:grpSpPr>
        <p:sp>
          <p:nvSpPr>
            <p:cNvPr id="47" name="Прямоугольник 46"/>
            <p:cNvSpPr/>
            <p:nvPr/>
          </p:nvSpPr>
          <p:spPr bwMode="auto">
            <a:xfrm>
              <a:off x="349287" y="1326305"/>
              <a:ext cx="2314093" cy="479611"/>
            </a:xfrm>
            <a:prstGeom prst="rect">
              <a:avLst/>
            </a:prstGeom>
            <a:solidFill>
              <a:srgbClr val="D8A8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prstMaterial="dkEdge">
              <a:bevelT w="190500" h="38100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Иные межбюджетные трансферты</a:t>
              </a:r>
              <a:endParaRPr lang="ru-RU" sz="14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349288" y="1818817"/>
              <a:ext cx="2314093" cy="30117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10 833,144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50" name="Прямая соединительная линия 49"/>
          <p:cNvCxnSpPr/>
          <p:nvPr/>
        </p:nvCxnSpPr>
        <p:spPr>
          <a:xfrm>
            <a:off x="0" y="4572008"/>
            <a:ext cx="91440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714612" y="714357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Georgia" pitchFamily="18" charset="0"/>
              </a:rPr>
              <a:t>Налоговые и неналоговые доходы</a:t>
            </a:r>
          </a:p>
          <a:p>
            <a:endParaRPr lang="ru-RU" sz="2000" u="sng" dirty="0">
              <a:latin typeface="Georgia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86050" y="4572008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Georgia" pitchFamily="18" charset="0"/>
              </a:rPr>
              <a:t>Безвозмездные поступления</a:t>
            </a:r>
          </a:p>
          <a:p>
            <a:endParaRPr lang="ru-RU" sz="2000" u="sng" dirty="0">
              <a:latin typeface="Georgia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6143644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Прогнозируемый общий объем доходов 1 123 325,844 тыс.руб.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Функциональная структура доходов  районного бюджета </a:t>
            </a:r>
            <a:b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на 2019 год, </a:t>
            </a: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тыс. 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54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71516942"/>
              </p:ext>
            </p:extLst>
          </p:nvPr>
        </p:nvGraphicFramePr>
        <p:xfrm>
          <a:off x="142844" y="857232"/>
          <a:ext cx="8858312" cy="5230320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5286412"/>
                <a:gridCol w="1285884"/>
                <a:gridCol w="1143008"/>
                <a:gridCol w="1143008"/>
              </a:tblGrid>
              <a:tr h="500066">
                <a:tc>
                  <a:txBody>
                    <a:bodyPr/>
                    <a:lstStyle/>
                    <a:p>
                      <a:pPr marL="4445" indent="17145" algn="ctr">
                        <a:spcAft>
                          <a:spcPts val="6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4445" indent="17145"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 01.01.2018)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Font typeface="Arial Narrow" pitchFamily="34" charset="0"/>
                        <a:buChar char="∆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%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увеличение/уменьшение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всего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1 224 108,01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1 123 325,84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362 784,0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417 631,0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Акцизы по подакцизным товарам (продукции), производимым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 территории РФ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15 573,0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18 829,9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 на совокупный доход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63 760,0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58 896,0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 на добычу полезных ископаемых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1 674,0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Государственная пошлина, сборы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7 334,0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8 000,0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от использования  имущества, находящегося в государственной и  муниципальной  собственности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13 905,0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14 352,6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7 039,0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7 235,0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от продажи материальных и нематериальных  активов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26 040,0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14 353,0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-44,9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2 888,95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723 284,06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578 094,344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Структура  собственных  доходов бюджета муниципального образования «Петушинский район» на 2019 год, тыс. 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0" y="785794"/>
          <a:ext cx="8929718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Доля безвозмездных поступлений в общем объеме доходов Петушинского района в 2019 году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54" name="Диаграмма 53"/>
          <p:cNvGraphicFramePr/>
          <p:nvPr/>
        </p:nvGraphicFramePr>
        <p:xfrm>
          <a:off x="357158" y="857232"/>
          <a:ext cx="8643998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21442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175">
            <a:solidFill>
              <a:srgbClr val="E2C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Какие цели преследует документ</a:t>
            </a: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 «Бюджет для граждан»? </a:t>
            </a:r>
            <a:endParaRPr lang="ru-RU" sz="32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0" y="1643050"/>
          <a:ext cx="9001156" cy="489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Распределение межбюджетных трансфертов бюджетам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муниципальных образований  Петушинского района на 2019-2021 годы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3" y="714356"/>
          <a:ext cx="8858313" cy="5918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57719"/>
                <a:gridCol w="1000132"/>
                <a:gridCol w="1000132"/>
                <a:gridCol w="1285884"/>
                <a:gridCol w="1214446"/>
              </a:tblGrid>
              <a:tr h="532379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Костерево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Петушинское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Пекшинское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96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Georgia" pitchFamily="18" charset="0"/>
                        </a:rPr>
                        <a:t>Дотация на выравнивание бюджетной обеспеченности поселений из районного фонда финансовой поддержки</a:t>
                      </a:r>
                      <a:endParaRPr lang="ru-RU" sz="12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2019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eorgia" pitchFamily="18" charset="0"/>
                        </a:rPr>
                        <a:t>6 798,0</a:t>
                      </a:r>
                      <a:endParaRPr lang="ru-RU" sz="12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2020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Georgia" pitchFamily="18" charset="0"/>
                        </a:rPr>
                        <a:t>5 098,0</a:t>
                      </a:r>
                      <a:endParaRPr lang="ru-RU" sz="12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2021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eorgia" pitchFamily="18" charset="0"/>
                        </a:rPr>
                        <a:t>4 079,0</a:t>
                      </a:r>
                      <a:endParaRPr lang="ru-RU" sz="12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619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latin typeface="Georgia" pitchFamily="18" charset="0"/>
                        </a:rPr>
                        <a:t>Иные межбюджетные трансферты на сбалансированность местных бюджетов бюджетам муниципальных образований Петушинского района</a:t>
                      </a:r>
                      <a:endParaRPr lang="ru-RU" sz="12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2019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Georgia" pitchFamily="18" charset="0"/>
                        </a:rPr>
                        <a:t>2 294,0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2020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2021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259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latin typeface="Georgia" pitchFamily="18" charset="0"/>
                        </a:rPr>
                        <a:t>Иные межбюджетные трансферты на осуществление полномочий муниципального района по ремонту и обустройству дорожной </a:t>
                      </a:r>
                      <a:endParaRPr lang="ru-RU" sz="12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2019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eorgia" pitchFamily="18" charset="0"/>
                        </a:rPr>
                        <a:t>3 000,0</a:t>
                      </a:r>
                      <a:endParaRPr lang="ru-RU" sz="12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eorgia" pitchFamily="18" charset="0"/>
                        </a:rPr>
                        <a:t>4 000,0</a:t>
                      </a:r>
                      <a:endParaRPr lang="ru-RU" sz="12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2020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itchFamily="18" charset="0"/>
                        </a:rPr>
                        <a:t>2021</a:t>
                      </a:r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Структура расходов бюджета  МО «Петушинский район» на 2019 год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44" y="714356"/>
          <a:ext cx="8858312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5000636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Прогнозируемый  объем  </a:t>
            </a:r>
          </a:p>
          <a:p>
            <a:r>
              <a:rPr lang="ru-RU" b="1" dirty="0" smtClean="0">
                <a:latin typeface="Georgia" pitchFamily="18" charset="0"/>
              </a:rPr>
              <a:t> расходов 1 150 552,57 тыс. руб.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Распределение расходов бюджета МО «Петушинский район» по разделам бюджетной классификации на 2019 год (тыс. руб.)</a:t>
            </a: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285720" y="928670"/>
          <a:ext cx="8429683" cy="571504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176922"/>
                <a:gridCol w="872036"/>
                <a:gridCol w="1380725"/>
              </a:tblGrid>
              <a:tr h="9668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                                   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Наименование показателя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  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Раздел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 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      Сумма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85815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022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Расходы бюджета  - ИТОГО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1 150 552,57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Общегосударственные вопросы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78 244,24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11 790,70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Национальная экономика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29 575,30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Жилищно-коммунальное хозяйство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6 847,90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Образование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839 140,60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Культура,  кинематография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08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48 459,20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Социальная политика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78 685,43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Физическая культура и спорт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11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43 545,70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Средства массовой информации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5 043,50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9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cs typeface="Times New Roman" pitchFamily="16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128,00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01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eorgia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0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0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9 092,00</a:t>
                      </a:r>
                    </a:p>
                  </a:txBody>
                  <a:tcPr marL="90000" marR="90000" marT="150520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5101"/>
            <a:ext cx="9144000" cy="73945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86842" cy="57148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Georgia" pitchFamily="18" charset="0"/>
              </a:rPr>
              <a:t>Функциональная структура расходов районного бюджета </a:t>
            </a:r>
            <a:r>
              <a:rPr lang="ru-RU" sz="2000" dirty="0" smtClean="0">
                <a:latin typeface="Georgia" pitchFamily="18" charset="0"/>
              </a:rPr>
              <a:t/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на 2019 год</a:t>
            </a:r>
            <a:r>
              <a:rPr lang="ru-RU" sz="2000" smtClean="0">
                <a:latin typeface="Georgia" pitchFamily="18" charset="0"/>
              </a:rPr>
              <a:t>, тыс.руб.</a:t>
            </a:r>
            <a:endParaRPr lang="ru-RU" sz="2000" dirty="0">
              <a:latin typeface="Georgia" pitchFamily="18" charset="0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71516942"/>
              </p:ext>
            </p:extLst>
          </p:nvPr>
        </p:nvGraphicFramePr>
        <p:xfrm>
          <a:off x="142845" y="1071546"/>
          <a:ext cx="8858312" cy="5286410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842527"/>
                <a:gridCol w="1372578"/>
                <a:gridCol w="1591713"/>
                <a:gridCol w="1051494"/>
              </a:tblGrid>
              <a:tr h="792650">
                <a:tc>
                  <a:txBody>
                    <a:bodyPr/>
                    <a:lstStyle/>
                    <a:p>
                      <a:pPr marL="4445" indent="17145" algn="ctr">
                        <a:spcAft>
                          <a:spcPts val="60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4445" indent="17145" algn="ctr">
                        <a:spcAft>
                          <a:spcPts val="6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 01.01.2018)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buFont typeface="Arial Narrow" pitchFamily="34" charset="0"/>
                        <a:buChar char="∆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%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увеличение/уменьшение 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Всего расходов: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1 249 054, 38</a:t>
                      </a:r>
                      <a:endParaRPr lang="ru-RU" sz="14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1 150 552,57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Общегосударственные вопросы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68 906,2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78 244,24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7 303,2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11 790,7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Национальная экономика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35 973,3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29 575,3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Жилищно-коммунальное хозяйство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6 847,9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Образование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926 378,6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839 140,6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Культура и кинематография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40 759,6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48 459,2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Социальная политика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83 724,6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78 685,43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Физическая культура и спорт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67 782,0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43 545,7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Средства массовой информации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4 174,8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5 043,5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7 096,4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Межбюджетные трансферты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6 220,0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9092,0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Что</a:t>
            </a: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 такое программный бюджет?</a:t>
            </a: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928670"/>
            <a:ext cx="6929486" cy="12144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Программный бюджет </a:t>
            </a: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отличается от традиционного тем, что все или почти все расходы включены в программы и каждая программа своей целью прямо увязана с тем или иным стратегическим итогом деятельности ведомства.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57290" y="2285992"/>
            <a:ext cx="7643866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73E87"/>
                </a:solidFill>
                <a:latin typeface="Georgia" pitchFamily="18" charset="0"/>
                <a:cs typeface="Times New Roman" pitchFamily="16" charset="0"/>
              </a:rPr>
              <a:t> </a:t>
            </a:r>
            <a:r>
              <a:rPr lang="ru-RU" sz="1600" b="1" u="sng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Программное бюджетирование </a:t>
            </a:r>
            <a:r>
              <a:rPr lang="ru-RU" sz="1600" dirty="0" smtClean="0">
                <a:solidFill>
                  <a:srgbClr val="0D0D0D"/>
                </a:solidFill>
                <a:latin typeface="Georgia" pitchFamily="18" charset="0"/>
                <a:cs typeface="Times New Roman" pitchFamily="16" charset="0"/>
              </a:rPr>
              <a:t>представляет собой методологию планирования, исполнения и контроля за исполнением бюджета, </a:t>
            </a:r>
          </a:p>
          <a:p>
            <a:r>
              <a:rPr lang="ru-RU" sz="1600" dirty="0" smtClean="0">
                <a:solidFill>
                  <a:srgbClr val="0D0D0D"/>
                </a:solidFill>
                <a:latin typeface="Georgia" pitchFamily="18" charset="0"/>
                <a:cs typeface="Times New Roman" pitchFamily="16" charset="0"/>
              </a:rPr>
              <a:t>обеспечивающую взаимосвязь процесса распределения расходов с результатами от реализации программ, разрабатываемых на основе стратегических целей, целей социально-экономического развития МО «Петушинский район» с учетом приоритетов государственной политики, задач органа местного самоуправления, общественной значимости ожидаемых и конечных результатов использования средств.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88927" y="5072073"/>
            <a:ext cx="2232025" cy="14414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Осуществление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бюджетных расходов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посредством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финансирования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муниципальных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программ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3379802" y="5072074"/>
            <a:ext cx="2232025" cy="14414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Взаимосвязь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бюджетных расходов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с результатами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муниципальных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программ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643702" y="5072074"/>
            <a:ext cx="2233612" cy="14414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Повышение качества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бюджетного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планирования и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D0D0D"/>
                </a:solidFill>
                <a:latin typeface="Georgia" pitchFamily="18" charset="0"/>
              </a:rPr>
              <a:t>исполнения бюджета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571736" y="5575312"/>
            <a:ext cx="598511" cy="485775"/>
          </a:xfrm>
          <a:prstGeom prst="rightArrow">
            <a:avLst>
              <a:gd name="adj1" fmla="val 50000"/>
              <a:gd name="adj2" fmla="val 25899"/>
            </a:avLst>
          </a:prstGeom>
          <a:solidFill>
            <a:srgbClr val="31B6F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5857884" y="5572140"/>
            <a:ext cx="576263" cy="485775"/>
          </a:xfrm>
          <a:prstGeom prst="rightArrow">
            <a:avLst>
              <a:gd name="adj1" fmla="val 50000"/>
              <a:gd name="adj2" fmla="val 29657"/>
            </a:avLst>
          </a:prstGeom>
          <a:solidFill>
            <a:srgbClr val="31B6F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Программный бюджет на 2019 год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57158" y="785794"/>
          <a:ext cx="8359777" cy="5902373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7153382"/>
                <a:gridCol w="1206395"/>
              </a:tblGrid>
              <a:tr h="42862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                 Название  муниципальной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5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eorgia" pitchFamily="18" charset="0"/>
                        </a:rPr>
                        <a:t>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 Unicode M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Сумма (тыс. руб.)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 на реализацию муниципальных программ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150525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1 031 405,14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Дорожное хозяйство Петушинского района на 2014-2025 годы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18829,9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безопасности дорожного движения в Петушинском районе</a:t>
                      </a:r>
                    </a:p>
                    <a:p>
                      <a:pPr algn="l" rtl="0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жильем многодетных семей Петушинского района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1844,74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жильем молодых семей Петушинского района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3590,1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общественного порядка и профилактики правонарушений в Петушинском районе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Патриотическое воспитание граждан на территории Петушинского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1090,0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Повышение инвестиционной привлекательности Петушинского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Противодействие злоупотреблению наркотиками и их незаконному  обороту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125,3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агропромышленного комплекса Петушинского района до 2020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8599,7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культуры и туризма Петушинского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103874,5</a:t>
                      </a:r>
                    </a:p>
                  </a:txBody>
                  <a:tcPr marL="90000" marR="90000" marT="133417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муниципальной службы в муниципальном образовании "Петушинский район"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marL="90000" marR="90000" marT="133417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системы образования муниципального образования "Петушинский район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847988,6</a:t>
                      </a:r>
                    </a:p>
                  </a:txBody>
                  <a:tcPr marL="90000" marR="90000" marT="133417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субъектов малого и среднего предпринимательства в Петушинском районе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310,0</a:t>
                      </a:r>
                    </a:p>
                  </a:txBody>
                  <a:tcPr marL="90000" marR="90000" marT="133417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физической культуры и спорта в  Петушинском районе на 2015-2020 годы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16887,6</a:t>
                      </a:r>
                    </a:p>
                  </a:txBody>
                  <a:tcPr marL="90000" marR="90000" marT="133417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Программный бюджет на 2019 год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642910" y="857232"/>
          <a:ext cx="8145463" cy="2974264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7000924"/>
                <a:gridCol w="1144539"/>
              </a:tblGrid>
              <a:tr h="42862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                 Название  муниципальной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150525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eorgia" pitchFamily="18" charset="0"/>
                        </a:rPr>
                        <a:t>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eorgia" pitchFamily="18" charset="0"/>
                        <a:cs typeface="Arial Unicode M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Сумма (тыс. руб.)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cs typeface="Times New Roman" pitchFamily="16" charset="0"/>
                      </a:endParaRPr>
                    </a:p>
                  </a:txBody>
                  <a:tcPr marL="90000" marR="90000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1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человеческого капитала в Петушинском районе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Совершенствование гражданской обороны, защиты населения, обеспечения пожарной    безопасности и безопасности на водных объектах территории Петушинского района на 2018-2022   годы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11518,4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Социальное жилье Петушинского района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3333,3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Социальное развитие села в Петушинском районе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4790,0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Управление муниципальными финансами и муниципальным долгом Петушинского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6926,0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7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Энергосбережение и повышение энергетической эффективности Петушинского района на 2016-2020 годы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1000,0</a:t>
                      </a:r>
                    </a:p>
                  </a:txBody>
                  <a:tcPr marL="90000" marR="90000" marT="150525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786182" y="4429132"/>
            <a:ext cx="5143568" cy="192882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Расходы на реализацию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на 2019 год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18 829,9 тыс. руб.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Georgia" pitchFamily="18" charset="0"/>
              </a:rPr>
              <a:t>Дорожное хозяйство Петушинского района на 2014-2025 годы»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142984"/>
            <a:ext cx="3429024" cy="292895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содержание автомобильных дорог общего пользования  и искусственных сооружений на них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33" name="Picture 9" descr="C:\Users\Васина\Desktop\презентация\kisspng-accounting-information-system-finance-computer-ico-first-price-5b48fba119d768.36661315153150966510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572008"/>
            <a:ext cx="1928826" cy="1757375"/>
          </a:xfrm>
          <a:prstGeom prst="rect">
            <a:avLst/>
          </a:prstGeom>
          <a:noFill/>
        </p:spPr>
      </p:pic>
      <p:pic>
        <p:nvPicPr>
          <p:cNvPr id="56322" name="Picture 2" descr="http://barnaul.org/upload/resize_cache/iblock/675/945_527_2/img_2701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214422"/>
            <a:ext cx="525211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3" name="Picture 3" descr="C:\Users\Васина\Desktop\презентация\traffic-co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071942"/>
            <a:ext cx="3714744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786182" y="4643446"/>
            <a:ext cx="5143568" cy="192882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Расходы на реализацию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на 2019 год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44,0  тыс. руб.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dirty="0" smtClean="0">
                <a:solidFill>
                  <a:schemeClr val="tx1"/>
                </a:solidFill>
                <a:latin typeface="Georgia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Обеспечение безопасности дорожного движения в Петушинском районе</a:t>
            </a:r>
            <a:r>
              <a:rPr lang="ru-RU" sz="2000" dirty="0" smtClean="0">
                <a:solidFill>
                  <a:srgbClr val="000000"/>
                </a:solidFill>
                <a:latin typeface="Georgia" pitchFamily="18" charset="0"/>
              </a:rPr>
              <a:t>»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928670"/>
            <a:ext cx="3786214" cy="335758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социальной рекламы по линии безопасности дорожного движения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световозвращающих элементов (фликеров) для образовательных организаций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C:\Users\Васина\Desktop\презентация\kisspng-accounting-information-system-finance-computer-ico-first-price-5b48fba119d768.36661315153150966510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714884"/>
            <a:ext cx="1928826" cy="1757375"/>
          </a:xfrm>
          <a:prstGeom prst="rect">
            <a:avLst/>
          </a:prstGeom>
          <a:noFill/>
        </p:spPr>
      </p:pic>
      <p:pic>
        <p:nvPicPr>
          <p:cNvPr id="1036" name="Picture 12" descr="http://region.center/source/OREL/vremennie/dorogi/1526967388_shutterstock_124914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08"/>
            <a:ext cx="3392491" cy="3392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 descr="C:\Users\Васина\Desktop\презентация\b136dad63ac2731f8a536d4aeaf095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318769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dirty="0" smtClean="0">
                <a:solidFill>
                  <a:schemeClr val="tx1"/>
                </a:solidFill>
                <a:latin typeface="Georgia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Обеспечение жильем многодетных семей Петушинского района»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928670"/>
            <a:ext cx="3714776" cy="5286412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Муниципальная поддержка многодетных семей в улучшении жилищных условий 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Внедрение механизма предоставления многодетным семьям социальных выплат на строительство индивидуального жилого дома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Предоставление социальных выплат многодетным семьям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214810" y="4793430"/>
            <a:ext cx="4429188" cy="1707405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на 2019 год</a:t>
              </a:r>
            </a:p>
            <a:p>
              <a:pPr algn="ctr"/>
              <a:endPara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1 844,74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7745" y="4978663"/>
              <a:ext cx="1733727" cy="1579618"/>
            </a:xfrm>
            <a:prstGeom prst="rect">
              <a:avLst/>
            </a:prstGeom>
            <a:noFill/>
          </p:spPr>
        </p:pic>
      </p:grpSp>
      <p:pic>
        <p:nvPicPr>
          <p:cNvPr id="57346" name="Picture 2" descr="http://www.termo-house.com/wp-content/uploads/2015/07/sovremennye-otdelochnye-material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071546"/>
            <a:ext cx="4286280" cy="334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Что такое бюджет?</a:t>
            </a: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500034" y="928670"/>
            <a:ext cx="8286808" cy="1071570"/>
          </a:xfrm>
          <a:prstGeom prst="roundRect">
            <a:avLst/>
          </a:prstGeom>
          <a:solidFill>
            <a:srgbClr val="8D76A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Georgia" pitchFamily="18" charset="0"/>
            </a:endParaRPr>
          </a:p>
          <a:p>
            <a:pPr algn="ctr"/>
            <a:r>
              <a:rPr lang="ru-RU" sz="2000" dirty="0" smtClean="0">
                <a:latin typeface="Georgia" pitchFamily="18" charset="0"/>
              </a:rPr>
              <a:t>Бюджет - это план доходов и расходов для обеспечения обязательств государства, закрепленных в Конституции Российской Федерации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-214346" y="2786058"/>
          <a:ext cx="5715008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28596" y="2214554"/>
            <a:ext cx="4357718" cy="571504"/>
          </a:xfrm>
          <a:prstGeom prst="roundRect">
            <a:avLst/>
          </a:prstGeom>
          <a:solidFill>
            <a:srgbClr val="8CAA5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Функции бюджета</a:t>
            </a:r>
            <a:endParaRPr lang="ru-RU" sz="28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72132" y="2071678"/>
            <a:ext cx="3429024" cy="4643470"/>
          </a:xfrm>
          <a:prstGeom prst="roundRect">
            <a:avLst/>
          </a:prstGeom>
          <a:solidFill>
            <a:srgbClr val="B7C58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Ввиду особой важности государственного бюджета для всех сфер экономической жизни его составление, утверждение и выполнение происходят на уровне законов.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Вместе с тем сам бюджет государства является законом.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dirty="0" smtClean="0">
                <a:solidFill>
                  <a:schemeClr val="tx1"/>
                </a:solidFill>
                <a:latin typeface="Georgia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Обеспечение жильем молодых семей Петушинского района 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214422"/>
            <a:ext cx="3500462" cy="257176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Предоставление выплат молодым семьям на улучшение жилищных условий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429124" y="4786324"/>
            <a:ext cx="4214874" cy="1515507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на 2019 год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3 590,1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928826" cy="1757375"/>
            </a:xfrm>
            <a:prstGeom prst="rect">
              <a:avLst/>
            </a:prstGeom>
            <a:noFill/>
          </p:spPr>
        </p:pic>
      </p:grpSp>
      <p:pic>
        <p:nvPicPr>
          <p:cNvPr id="58370" name="Picture 2" descr="http://lgotaposobie.ru/wp-content/uploads/2018/08/Programma_molodoy_specialist_na_sele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214422"/>
            <a:ext cx="483678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https://tvoy-bor.ru/image/news/city/2018/03/gift-house-to-fami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3556025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100010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</a:rPr>
              <a:t>Обеспечение общественного порядка и профилактики правонарушений в Петушинском районе 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214422"/>
            <a:ext cx="3857652" cy="514353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>
              <a:buFont typeface="Arial" pitchFamily="34" charset="0"/>
              <a:buChar char="•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Совершенствование системы профилактики правонарушений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Комплексное обеспечение правопорядка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уровня безопасности граждан и их собственности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Снижение уровня коррупции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уровня  доверия населения к органам государственной власти в сфере обеспечения безопасности.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429124" y="4786324"/>
            <a:ext cx="4214874" cy="1515507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 на 2019 год       </a:t>
              </a:r>
            </a:p>
            <a:p>
              <a:pPr lvl="0"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103,0 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928826" cy="1757375"/>
            </a:xfrm>
            <a:prstGeom prst="rect">
              <a:avLst/>
            </a:prstGeom>
            <a:noFill/>
          </p:spPr>
        </p:pic>
      </p:grpSp>
      <p:pic>
        <p:nvPicPr>
          <p:cNvPr id="59396" name="Picture 4" descr="https://chechnyatoday.com/images/news/%D0%A4%D0%BE%D1%82%D0%BE_%D0%9A%D0%BE%D0%90%D0%9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0529" y="1500174"/>
            <a:ext cx="439343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граждан на территории Петушинского района»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285860"/>
            <a:ext cx="3500462" cy="3857652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>
              <a:buFont typeface="Arial" pitchFamily="34" charset="0"/>
              <a:buChar char="•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Проведение мероприятий направленных на военно-патриотическое воспитание детей и молодежи, развитие практики шефства воинских частей над образовательными организациями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429124" y="4786324"/>
            <a:ext cx="4214874" cy="1515507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на 2019 год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1 090,0 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928826" cy="1757375"/>
            </a:xfrm>
            <a:prstGeom prst="rect">
              <a:avLst/>
            </a:prstGeom>
            <a:noFill/>
          </p:spPr>
        </p:pic>
      </p:grpSp>
      <p:pic>
        <p:nvPicPr>
          <p:cNvPr id="60420" name="Picture 4" descr="https://img.fonwall.ru/o/dn/flag-rossii-gerb-rossiya.jpg?route=mid&amp;amp;h=7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0872" y="1428736"/>
            <a:ext cx="495179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Повышение инвестиционной привлекательности Петушинского района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071546"/>
            <a:ext cx="3357586" cy="550072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>
              <a:buFont typeface="Arial" pitchFamily="34" charset="0"/>
              <a:buChar char="•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Создание системы отношений(коммуникаций) с инвесторами (IR)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Рост числа коммуникаций с потенциальными инвесторами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индустриальных (промышленных) парков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Снятие инфраструктурных ограничений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нормативной базы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500562" y="4929198"/>
            <a:ext cx="4214874" cy="1515507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на 2019 год                      </a:t>
              </a:r>
            </a:p>
            <a:p>
              <a:pPr lvl="0"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300,0 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928826" cy="1757375"/>
            </a:xfrm>
            <a:prstGeom prst="rect">
              <a:avLst/>
            </a:prstGeom>
            <a:noFill/>
          </p:spPr>
        </p:pic>
      </p:grpSp>
      <p:pic>
        <p:nvPicPr>
          <p:cNvPr id="61442" name="Picture 2" descr="https://dagzhkh.ru/images/2017/06/depositphotos_18768481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285860"/>
            <a:ext cx="5130805" cy="3425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Противодействие злоупотреблению наркотиками и их незаконному  обороту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071546"/>
            <a:ext cx="3500462" cy="3357586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>
              <a:buFont typeface="Arial" pitchFamily="34" charset="0"/>
              <a:buChar char="•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Создание и оборудование кабинетов наркопрофилактики в образовательных учреждениях территорий со сложной наркологической ситуацией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500562" y="4929198"/>
            <a:ext cx="4214874" cy="1515507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на 2019 год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125,3 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928826" cy="1757375"/>
            </a:xfrm>
            <a:prstGeom prst="rect">
              <a:avLst/>
            </a:prstGeom>
            <a:noFill/>
          </p:spPr>
        </p:pic>
      </p:grpSp>
      <p:pic>
        <p:nvPicPr>
          <p:cNvPr id="62466" name="Picture 2" descr="C:\Users\Васина\Desktop\презентация\Deti-i-narkotik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142984"/>
            <a:ext cx="494570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Развитие агропромышленного комплекса Петушинского района до 2020 года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071546"/>
            <a:ext cx="4143404" cy="5572164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Увеличение вклада агропромышленного комплекса района в обеспечение продовольственной безопасности владимирской области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конкурентноспособности произведенной сельскохозяйственной продукции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финансовой устойчивости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товаропроизводителей  агропромышленного комплекса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Воспроизводство и повышение эффективности использования в сельском хозяйстве земельных ресурсов,</a:t>
            </a:r>
          </a:p>
          <a:p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экологизация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производства.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500562" y="5214950"/>
            <a:ext cx="4214842" cy="1229755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Расходы на реализацию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на 2019 год               </a:t>
              </a:r>
            </a:p>
            <a:p>
              <a:pPr lvl="0"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8 599,7  тыс. руб.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9"/>
              <a:ext cx="1569224" cy="1757376"/>
            </a:xfrm>
            <a:prstGeom prst="rect">
              <a:avLst/>
            </a:prstGeom>
            <a:noFill/>
          </p:spPr>
        </p:pic>
      </p:grpSp>
      <p:pic>
        <p:nvPicPr>
          <p:cNvPr id="63490" name="Picture 2" descr="http://eurasianeconomic.org/files/1147/30261066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071546"/>
            <a:ext cx="4572032" cy="3339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2" name="Picture 4" descr="https://www.1zoom.ru/big/79/27544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214686"/>
            <a:ext cx="2387551" cy="171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4" name="Picture 6" descr="https://penzavzglyad.ru/images/uploads/7c51e66fc2d5ec195c0360a7e41a20d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214686"/>
            <a:ext cx="2500329" cy="170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Развитие культуры и туризма Петушинского района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928670"/>
            <a:ext cx="3286148" cy="5715040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культурного и исторического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наследия района, обеспечение доступа граждан к культурным ценностям и участию в культурной жизни, реализация творческого потенциала для граждан района</a:t>
            </a:r>
          </a:p>
          <a:p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доступности услуг в сфере внутреннего и въездного туризма,  увеличение их объема через дальнейшее комплексное развитие и продвижение </a:t>
            </a:r>
            <a:r>
              <a:rPr lang="ru-RU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турпродукта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отрасли, создание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устойчивого развития  сфер культуры и туризма.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500562" y="5572140"/>
            <a:ext cx="3786214" cy="944003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на 2019 год   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103 874,5тыс.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261630" cy="1757376"/>
            </a:xfrm>
            <a:prstGeom prst="rect">
              <a:avLst/>
            </a:prstGeom>
            <a:noFill/>
          </p:spPr>
        </p:pic>
      </p:grpSp>
      <p:pic>
        <p:nvPicPr>
          <p:cNvPr id="64514" name="Picture 2" descr="https://b1.culture.ru/c/6330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000108"/>
            <a:ext cx="542928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Picture 4" descr="http://temples.ru/private/f000125/125_009832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214686"/>
            <a:ext cx="2648225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8" name="Picture 6" descr="https://www.culture.ru/storage/images/ce8b2e2aba46ad75febab08c3ba098a5/85a6b07fe0d61cc21e3fbc4ef9b52a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214686"/>
            <a:ext cx="2783753" cy="214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Развитие муниципальной службы в муниципальном образовании  Петушинский район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142984"/>
            <a:ext cx="3286148" cy="364333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муниципальных служащих 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диспансеризации муниципальных служащих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071934" y="4929198"/>
            <a:ext cx="4786346" cy="1586945"/>
            <a:chOff x="3611825" y="4825288"/>
            <a:chExt cx="5143568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4825288"/>
              <a:ext cx="5143568" cy="1928826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на 2019 год                       </a:t>
              </a:r>
            </a:p>
            <a:p>
              <a:pPr lvl="0"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200,0 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5" y="4916208"/>
              <a:ext cx="1688933" cy="1757376"/>
            </a:xfrm>
            <a:prstGeom prst="rect">
              <a:avLst/>
            </a:prstGeom>
            <a:noFill/>
          </p:spPr>
        </p:pic>
      </p:grpSp>
      <p:pic>
        <p:nvPicPr>
          <p:cNvPr id="65538" name="Picture 2" descr="http://upload-1ea6d5d5724ca2cef6f86e49c4cece1e.hb.bizmrg.com/iblock/1d8/1d8145b07caf3eb04c4b1348929d1e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812" y="1285860"/>
            <a:ext cx="4609566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Развитие системы образования муниципального образования "Петушинский район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142984"/>
            <a:ext cx="3643338" cy="3214710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высокого качества образования в соответствии с меняющимися запросами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 и перспективными задачами развития общества и экономики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214810" y="4929198"/>
            <a:ext cx="4643470" cy="1119671"/>
            <a:chOff x="3611825" y="5172601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5172601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на 2019 год      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847 988,6 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1826" y="5218923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66562" name="Picture 2" descr="http://img.cntiprogress.ru/image/dvJX2x4LSoI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214422"/>
            <a:ext cx="4756113" cy="335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3" name="Picture 3" descr="C:\Users\Васина\Desktop\презентация\hello_html_mbb408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488628"/>
            <a:ext cx="1785950" cy="208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Развитие субъектов малого и среднего предпринимательства в Петушинском районе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142984"/>
            <a:ext cx="3571900" cy="5572164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условий для развития малого и среднего предпринимательства в Петушинском районе, способствующих: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устойчивому росту уровня социально-экономического развития района и благосостояния граждан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формированию экономически активного среднего класса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ускорению развития малого и среднего предпринимательства в приоритетных для Петушинского района сферах деятельности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занятости 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самозанятости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населения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товаров и услуг для жителей Петушинского района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143372" y="4286256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на 2019 год   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847 988,6 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67586" name="Picture 2" descr="http://www.holdingtv.tv/images/1529323616a27f4129331fac97e1476d8026f0e8c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357298"/>
            <a:ext cx="466708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7154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Бюджетная система Российской Федерации</a:t>
            </a: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42844" y="1214422"/>
          <a:ext cx="5357850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2214546" y="1428736"/>
            <a:ext cx="4857784" cy="5214974"/>
            <a:chOff x="428596" y="1428736"/>
            <a:chExt cx="4857784" cy="521497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28596" y="1428736"/>
              <a:ext cx="4857784" cy="1571636"/>
            </a:xfrm>
            <a:prstGeom prst="roundRect">
              <a:avLst/>
            </a:prstGeom>
            <a:solidFill>
              <a:srgbClr val="A9BA7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Федеральный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бюджет и бюджеты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государственных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внебюджетных фондов РФ </a:t>
              </a:r>
              <a:endParaRPr lang="ru-RU" sz="2000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28596" y="3143248"/>
              <a:ext cx="4857784" cy="1571636"/>
            </a:xfrm>
            <a:prstGeom prst="roundRect">
              <a:avLst/>
            </a:prstGeom>
            <a:solidFill>
              <a:srgbClr val="6AA49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2000" dirty="0" smtClean="0">
                <a:solidFill>
                  <a:srgbClr val="000000"/>
                </a:solidFill>
                <a:latin typeface="Georgia" pitchFamily="18" charset="0"/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Бюджеты субъектов РФ и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бюджеты территориальных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государственных внебюджетных фондов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2000" dirty="0" smtClean="0">
                <a:solidFill>
                  <a:srgbClr val="C6E7FC"/>
                </a:solidFill>
                <a:latin typeface="Georgia" pitchFamily="18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28596" y="4857760"/>
              <a:ext cx="4857784" cy="1785950"/>
            </a:xfrm>
            <a:prstGeom prst="roundRect">
              <a:avLst/>
            </a:prstGeom>
            <a:solidFill>
              <a:srgbClr val="9A86B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2000" dirty="0" smtClean="0">
                <a:solidFill>
                  <a:srgbClr val="000000"/>
                </a:solidFill>
                <a:latin typeface="Georgia" pitchFamily="18" charset="0"/>
              </a:endParaRP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Местные бюджеты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( бюджеты муниципальных районов , </a:t>
              </a:r>
            </a:p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000" dirty="0" smtClean="0">
                  <a:solidFill>
                    <a:srgbClr val="000000"/>
                  </a:solidFill>
                  <a:latin typeface="Georgia" pitchFamily="18" charset="0"/>
                </a:rPr>
                <a:t>бюджеты городов, бюджеты городских и сельских поселений)</a:t>
              </a:r>
            </a:p>
            <a:p>
              <a:pPr algn="ctr"/>
              <a:endParaRPr lang="ru-RU" sz="2000" dirty="0">
                <a:latin typeface="Georgia" pitchFamily="18" charset="0"/>
              </a:endParaRPr>
            </a:p>
          </p:txBody>
        </p:sp>
      </p:grpSp>
      <p:sp>
        <p:nvSpPr>
          <p:cNvPr id="13" name="Выгнутая влево стрелка 12"/>
          <p:cNvSpPr/>
          <p:nvPr/>
        </p:nvSpPr>
        <p:spPr>
          <a:xfrm>
            <a:off x="1285852" y="1928802"/>
            <a:ext cx="857256" cy="2071702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7143768" y="4000504"/>
            <a:ext cx="785818" cy="1857388"/>
          </a:xfrm>
          <a:prstGeom prst="curvedLeftArrow">
            <a:avLst/>
          </a:prstGeom>
          <a:solidFill>
            <a:srgbClr val="6AA49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Развитие физической культуры и спорта в  Петушинском районе на 2015-2020 годы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285860"/>
            <a:ext cx="2714612" cy="471490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(оказание услуг) МБУ СОК «Динамо», МБУ ФОК «Олимпиец» и  МБУ«РКСШ»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районных спортивно - массовых мероприятий и участие в спортивных мероприятиях другого уровня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Увеличение доли граждан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Петушинского района,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систематически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занимающихся физической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культурой и спортом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071934" y="542926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на 2019 год                       </a:t>
              </a:r>
            </a:p>
            <a:p>
              <a:pPr lvl="0"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16 887,6 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1026" name="Picture 2" descr="http://www.petushki.info/upload/iblock/a55/a55d08c38dc87d3a71354988ce5ded4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85860"/>
            <a:ext cx="318608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moziru.com/images/race-clipart-physical-activity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214686"/>
            <a:ext cx="592935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http://forumuploads.ru/uploads/0000/0a/18/2253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285860"/>
            <a:ext cx="2683116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Развитие человеческого капитала в Петушинском районе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1214422"/>
            <a:ext cx="2714612" cy="471490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устойчивого накопления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человеческого капитала в Петушинском районе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молодежного предпринимательства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реклама предпринимательства среди молодежи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ежегодных конкурсов среди работников предприятий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78618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на 2019 год                     </a:t>
              </a:r>
            </a:p>
            <a:p>
              <a:pPr lvl="0"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50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10242" name="Picture 2" descr="https://msb.khabkrai.ru/media/news/1_5255299a7ab9c5255299a7ab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85860"/>
            <a:ext cx="507193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114298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Совершенствование гражданской обороны, защиты населения, обеспечения пожарной    безопасности и безопасности на водных объектах территории Петушинского района на 2018-2022   годы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214422"/>
            <a:ext cx="3000396" cy="5357850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риска чрезвычайных ситуаций на территории Петушинского района и сокращение числа пострадавших на пожарах и водоемах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гражданской обороны,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защиты населения и территорий от чрезвычайных ситуаций природного и техногенного характера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системы пожарной безопасности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первичных мер пожарной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безопасности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Обустройство, содержание и ремонт источников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наружного противопожарного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водоснабжения,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подъездных путей к ним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78618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на 2019 год    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11 518,4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70658" name="Picture 2" descr="https://ivteleradio.ru/images/2016/3/1/6332ae39b02a4bacb9632f6b187c29d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428736"/>
            <a:ext cx="4643470" cy="340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Социальное жилье Петушинского района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214422"/>
            <a:ext cx="2857520" cy="3500462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Софинансирование и строительство социального жилья и приобретение жилых помещений для граждан, нуждающихся в улучшении жилищных условий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78618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на 2019 год                      </a:t>
              </a:r>
            </a:p>
            <a:p>
              <a:pPr lvl="0"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3 333,3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71682" name="Picture 2" descr="https://asninfo.ru/images/news/c2f056b6/e8a2077f525b5e9ca2bceb2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571612"/>
            <a:ext cx="521211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Социальное развитие села в Петушинском районе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214422"/>
            <a:ext cx="3000396" cy="471490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финансовых и инвестиционных ресурсов для обеспечения граждан, проживающих в сельской местности,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молодых семей и молодых специалистов на селе,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благоустроенным жильем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Улучшение транспортного обеспечения сельских населенных пунктов</a:t>
            </a:r>
          </a:p>
          <a:p>
            <a:pPr algn="ctr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Закрепление профессиональных кадров на селе.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78618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на 2019 год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4790,0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72708" name="Picture 4" descr="http://itd1.mycdn.me/image?id=856468061272&amp;t=20&amp;plc=WEB&amp;tkn=*45rZVodyZ2VkMwdSOhP6eMwWPm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285860"/>
            <a:ext cx="5143536" cy="357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6429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Управление муниципальными финансами и муниципальным долгом Петушинского района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214422"/>
            <a:ext cx="3000396" cy="471490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бюджетов Петушинского района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качества управления муниципальными финансами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бюджетных расходов.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78618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на 2019 год                 </a:t>
              </a:r>
            </a:p>
            <a:p>
              <a:pPr lvl="0"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6 926,0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10242" name="Picture 2" descr="https://pbs.twimg.com/media/DJyJhU9VwAAyF4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214422"/>
            <a:ext cx="4569714" cy="30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" y="0"/>
            <a:ext cx="9144000" cy="857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Энергосбережение и повышение энергетической эффективности Петушинского района на 2016-2020 годы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ulan-ude.sm-news.ru/wp-content/uploads/2018/05/53eb1ae353666efe99bedd8cd9cc8a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928670"/>
            <a:ext cx="3571900" cy="5715040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энергетической эффективности хозяйства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Экономия бюджетных средств 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 потребителей энергетических ресурсов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экологической обстановки в районе</a:t>
            </a:r>
          </a:p>
          <a:p>
            <a:pPr algn="ctr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Экономия топлива в результате проведения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энергосберегающих мероприятий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Экономия тепловой и электрической энергии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организациями-потребителями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надежности энергоснабжения потребителей района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143372" y="5072074"/>
            <a:ext cx="4643470" cy="1119671"/>
            <a:chOff x="3611825" y="3759934"/>
            <a:chExt cx="5066798" cy="1581513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11825" y="3759934"/>
              <a:ext cx="5066798" cy="1581513"/>
            </a:xfrm>
            <a:prstGeom prst="roundRect">
              <a:avLst/>
            </a:prstGeom>
            <a:solidFill>
              <a:srgbClr val="CAE084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Расходы на реализацию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на 2019 год                  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1 000,0 тыс. руб</a:t>
              </a:r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dirty="0" smtClean="0"/>
                <a:t/>
              </a:r>
              <a:br>
                <a:rPr lang="ru-RU" dirty="0" smtClean="0"/>
              </a:br>
              <a:endParaRPr lang="ru-RU" dirty="0"/>
            </a:p>
          </p:txBody>
        </p:sp>
        <p:pic>
          <p:nvPicPr>
            <p:cNvPr id="1033" name="Picture 9" descr="C:\Users\Васина\Desktop\презентация\kisspng-accounting-information-system-finance-computer-ico-first-price-5b48fba119d768.366613151531509665105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9776" y="3759934"/>
              <a:ext cx="1325163" cy="1454661"/>
            </a:xfrm>
            <a:prstGeom prst="rect">
              <a:avLst/>
            </a:prstGeom>
            <a:noFill/>
          </p:spPr>
        </p:pic>
      </p:grpSp>
      <p:pic>
        <p:nvPicPr>
          <p:cNvPr id="74754" name="Picture 2" descr="https://promdevelop.ru/wp-content/uploads/2018/05/27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285860"/>
            <a:ext cx="4651526" cy="278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Программа муниципальных заимствований на 2019-2021 года, тыс.руб.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785794"/>
          <a:ext cx="8786874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Верхний предел муниципального долга МО «Петушинский район», тыс.руб.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14282" y="785794"/>
          <a:ext cx="8715436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6395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Васина\Desktop\презентация\ввввв.png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5102"/>
            <a:ext cx="9144000" cy="8108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0232" y="142852"/>
            <a:ext cx="521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Georgia" pitchFamily="18" charset="0"/>
              </a:rPr>
              <a:t>Предоставление субсидий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856357"/>
            <a:ext cx="9144000" cy="6001643"/>
          </a:xfrm>
          <a:prstGeom prst="rect">
            <a:avLst/>
          </a:prstGeom>
          <a:blipFill dpi="0" rotWithShape="1">
            <a:blip r:embed="rId5">
              <a:alphaModFix amt="78000"/>
            </a:blip>
            <a:srcRect/>
            <a:tile tx="0" ty="0" sx="100000" sy="100000" flip="none" algn="tl"/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ctr"/>
            <a:r>
              <a:rPr lang="ru-RU" sz="1700" dirty="0" smtClean="0">
                <a:solidFill>
                  <a:schemeClr val="bg1"/>
                </a:solidFill>
                <a:latin typeface="Georgia" pitchFamily="18" charset="0"/>
              </a:rPr>
              <a:t>Субсидии юридическим лицам (за исключением субсидий муниципальным учреждениям), индивидуальным предпринимателям, физическим лицам-производителям товаров, работ, услуг, предусмотренные настоящим решением, представляются в случаях:</a:t>
            </a:r>
          </a:p>
          <a:p>
            <a:pPr indent="457200"/>
            <a:endParaRPr lang="ru-RU" sz="17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Georgia" pitchFamily="18" charset="0"/>
              </a:rPr>
              <a:t>1) оказания поддержки в рамках муниципальной программы «Развитие субъектов малого и среднего предпринимательства в Петушинском районе» в порядке, устанавливаемом постановлением администрации Петушинского района, на основании соглашений (договоров) заключенных с получателем субсидий;</a:t>
            </a:r>
          </a:p>
          <a:p>
            <a:endParaRPr lang="ru-RU" sz="17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Georgia" pitchFamily="18" charset="0"/>
              </a:rPr>
              <a:t>2) оказания муниципальной поддержки в области охраны окружающей среды в порядке, устанавливаемом постановлением администрации Петушинского района, на основании соглашений (договоров) заключенных с получателем субсидий;</a:t>
            </a:r>
          </a:p>
          <a:p>
            <a:endParaRPr lang="ru-RU" sz="17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Georgia" pitchFamily="18" charset="0"/>
              </a:rPr>
              <a:t>3) возмещения части затрат перевозчиков на выполнение работ, связанных с осуществлением регулярных перевозок по регулируемым тарифам на межмуниципальных маршрутах автомобильным транспортом, в порядке, установленном постановлением администрации Петушинского района;</a:t>
            </a:r>
          </a:p>
          <a:p>
            <a:endParaRPr lang="ru-RU" sz="17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Georgia" pitchFamily="18" charset="0"/>
              </a:rPr>
              <a:t>4) содействие районным общественным организациям в порядке, установленном постановлением администрации Петушинского района.</a:t>
            </a:r>
          </a:p>
          <a:p>
            <a:endParaRPr lang="ru-RU" sz="17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Участие гражданина в бюджетном процессе</a:t>
            </a:r>
            <a:endParaRPr lang="ru-RU" sz="32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pic>
        <p:nvPicPr>
          <p:cNvPr id="15363" name="Picture 3" descr="C:\Users\Васина\Desktop\презентация\граждани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2505302" cy="2486030"/>
          </a:xfrm>
          <a:prstGeom prst="rect">
            <a:avLst/>
          </a:prstGeom>
          <a:noFill/>
        </p:spPr>
      </p:pic>
      <p:sp>
        <p:nvSpPr>
          <p:cNvPr id="9" name="Вертикальный свиток 8"/>
          <p:cNvSpPr/>
          <p:nvPr/>
        </p:nvSpPr>
        <p:spPr>
          <a:xfrm>
            <a:off x="0" y="4071942"/>
            <a:ext cx="2214546" cy="2643206"/>
          </a:xfrm>
          <a:prstGeom prst="verticalScroll">
            <a:avLst/>
          </a:prstGeom>
          <a:solidFill>
            <a:srgbClr val="E1E4D8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НДФЛ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Штрафы</a:t>
            </a:r>
          </a:p>
          <a:p>
            <a:pPr algn="ctr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Пошлины</a:t>
            </a:r>
          </a:p>
          <a:p>
            <a:pPr algn="ctr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Прочие налоговые платежи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489403">
            <a:off x="2392798" y="3378132"/>
            <a:ext cx="857256" cy="357190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071670" y="857232"/>
            <a:ext cx="2428892" cy="1214446"/>
          </a:xfrm>
          <a:prstGeom prst="wedgeRoundRectCallout">
            <a:avLst>
              <a:gd name="adj1" fmla="val -35077"/>
              <a:gd name="adj2" fmla="val 77771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u="sng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u="sng" dirty="0" smtClean="0">
                <a:solidFill>
                  <a:srgbClr val="000000"/>
                </a:solidFill>
                <a:latin typeface="Georgia" pitchFamily="18" charset="0"/>
              </a:rPr>
              <a:t>Гражданин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u="sng" dirty="0" smtClean="0">
                <a:solidFill>
                  <a:srgbClr val="000000"/>
                </a:solidFill>
                <a:latin typeface="Georgia" pitchFamily="18" charset="0"/>
              </a:rPr>
              <a:t>как налогоплательщик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помогает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формировать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доходную часть бюджета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5364" name="Picture 4" descr="C:\Users\Васина\Desktop\презентация\mzl.orcoql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143248"/>
            <a:ext cx="2035416" cy="2000264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 rot="20291873">
            <a:off x="5393491" y="3361106"/>
            <a:ext cx="857256" cy="357190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357554" y="5214950"/>
            <a:ext cx="2071702" cy="357190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Бюджет</a:t>
            </a:r>
            <a:endParaRPr lang="ru-RU" sz="14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215074" y="3357562"/>
            <a:ext cx="2736850" cy="1928826"/>
          </a:xfrm>
          <a:prstGeom prst="roundRect">
            <a:avLst>
              <a:gd name="adj" fmla="val 16667"/>
            </a:avLst>
          </a:prstGeom>
          <a:solidFill>
            <a:srgbClr val="B3C16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u="sng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u="sng" dirty="0" smtClean="0">
                <a:solidFill>
                  <a:srgbClr val="000000"/>
                </a:solidFill>
                <a:latin typeface="Georgia" pitchFamily="18" charset="0"/>
              </a:rPr>
              <a:t>Гражданин </a:t>
            </a:r>
            <a:r>
              <a:rPr lang="ru-RU" sz="1400" u="sng" dirty="0">
                <a:solidFill>
                  <a:srgbClr val="000000"/>
                </a:solidFill>
                <a:latin typeface="Georgia" pitchFamily="18" charset="0"/>
              </a:rPr>
              <a:t>как получатель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u="sng" dirty="0">
                <a:solidFill>
                  <a:srgbClr val="000000"/>
                </a:solidFill>
                <a:latin typeface="Georgia" pitchFamily="18" charset="0"/>
              </a:rPr>
              <a:t>социальных гарантий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(расходная </a:t>
            </a: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 часть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 бюджета - </a:t>
            </a: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образование, </a:t>
            </a: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ЖКХ</a:t>
            </a: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,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социальные льготы и другие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направления социальных </a:t>
            </a:r>
            <a:endParaRPr lang="ru-RU" sz="14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гарантий</a:t>
            </a: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)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5367" name="Picture 7" descr="C:\Users\Васина\Desktop\презентация\образовани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000108"/>
            <a:ext cx="1000132" cy="986049"/>
          </a:xfrm>
          <a:prstGeom prst="rect">
            <a:avLst/>
          </a:prstGeom>
          <a:noFill/>
        </p:spPr>
      </p:pic>
      <p:pic>
        <p:nvPicPr>
          <p:cNvPr id="15368" name="Picture 8" descr="C:\Users\Васина\Desktop\презентация\5904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071546"/>
            <a:ext cx="928694" cy="928694"/>
          </a:xfrm>
          <a:prstGeom prst="rect">
            <a:avLst/>
          </a:prstGeom>
          <a:noFill/>
        </p:spPr>
      </p:pic>
      <p:pic>
        <p:nvPicPr>
          <p:cNvPr id="15369" name="Picture 9" descr="C:\Users\Васина\Desktop\презентация\h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0904" y="2071678"/>
            <a:ext cx="928694" cy="928694"/>
          </a:xfrm>
          <a:prstGeom prst="rect">
            <a:avLst/>
          </a:prstGeom>
          <a:noFill/>
        </p:spPr>
      </p:pic>
      <p:pic>
        <p:nvPicPr>
          <p:cNvPr id="15370" name="Picture 10" descr="C:\Users\Васина\Desktop\презентация\свет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2071678"/>
            <a:ext cx="974407" cy="928694"/>
          </a:xfrm>
          <a:prstGeom prst="rect">
            <a:avLst/>
          </a:prstGeom>
          <a:noFill/>
        </p:spPr>
      </p:pic>
      <p:pic>
        <p:nvPicPr>
          <p:cNvPr id="23" name="Picture 13" descr="C:\Users\Васина\Desktop\презентация\газ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2462" y="2143116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Васина\Desktop\презентация\ввввв.png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5102"/>
            <a:ext cx="9144000" cy="8108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44" y="0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Объем бюджетных ассигнований на исполнение публичных нормативных обязательств  на 2019-2021 года, тыс.руб.</a:t>
            </a:r>
            <a:endParaRPr lang="ru-RU" sz="2000" dirty="0">
              <a:latin typeface="Georgia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2844" y="928670"/>
          <a:ext cx="578647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42844" y="4429132"/>
            <a:ext cx="5715040" cy="221457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Публичные обязательства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обусловленные законом расходные обязательства публично-правового образования перед физическим или юридическим лицом, подлежащие исполнению в установленном соответствующим законом размере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72198" y="857232"/>
            <a:ext cx="2928958" cy="578647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 публичных нормативных обязательств:</a:t>
            </a:r>
          </a:p>
          <a:p>
            <a:pPr algn="ctr" fontAlgn="base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детей-инвалидов дошкольного возраста</a:t>
            </a:r>
          </a:p>
          <a:p>
            <a:pPr algn="ctr" fontAlgn="base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Компенсация части родительской платы за присмотр и уход за детьми в образовательных организациях, реализующих образовательную программу дошкольного образования</a:t>
            </a:r>
          </a:p>
          <a:p>
            <a:pPr algn="ctr" fontAlgn="base"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ребенка в семье опекуна и приемной семье, а также вознаграждение,</a:t>
            </a:r>
          </a:p>
          <a:p>
            <a:pPr algn="ctr" fontAlgn="base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причитающееся приемному родителю</a:t>
            </a:r>
          </a:p>
        </p:txBody>
      </p:sp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Васина\Desktop\презентация\ввввв.png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25102"/>
            <a:ext cx="9144000" cy="8108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 smtClean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44" y="0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Объем бюджетных ассигнований дорожного фонда Петушинского района на 2019-2021 года, тыс.руб.</a:t>
            </a:r>
            <a:endParaRPr lang="ru-RU" sz="2000" dirty="0">
              <a:latin typeface="Georgia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14282" y="857232"/>
          <a:ext cx="550072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42844" y="4572008"/>
            <a:ext cx="5572164" cy="2143140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Дорожный фонд </a:t>
            </a: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-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  </a:r>
            <a:br>
              <a:rPr lang="ru-RU" sz="1600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86446" y="857232"/>
            <a:ext cx="3214710" cy="5786478"/>
          </a:xfrm>
          <a:prstGeom prst="roundRect">
            <a:avLst/>
          </a:prstGeom>
          <a:solidFill>
            <a:srgbClr val="CAE08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 муниципального дорожного фонда утверждается решением о местном бюджете на очередной финансовый год. 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 бюджетных ассигнований должен быть  не менее прогнозируемого объема доходов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акцизов на автомобильный бензин,  дизельное топливо, моторные масла для дизельных и (или) карбюраторных (инжекторных)двигателей, производимые на территории Российской Федерации, подлежащих зачислению в местный бюджет;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иных поступлений в местный бюджет, утвержденных решением представительного органа муниципального образования, предусматривающим создание муниципального дорожного фонда.</a:t>
            </a:r>
          </a:p>
          <a:p>
            <a:pPr algn="ctr" fontAlgn="base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17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02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dirty="0" smtClean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Контактная информация</a:t>
            </a:r>
            <a:endParaRPr lang="ru-RU" sz="24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 </a:t>
            </a:r>
            <a:endParaRPr lang="ru-RU" sz="32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pic>
        <p:nvPicPr>
          <p:cNvPr id="3074" name="Picture 2" descr="C:\Users\Настя\Desktop\презентация\85172-Petushki_ispolkom_1-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653757"/>
            <a:ext cx="8640960" cy="6061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000100" y="1643050"/>
            <a:ext cx="7143800" cy="42862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6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indent="381000" algn="ctr">
              <a:lnSpc>
                <a:spcPts val="1450"/>
              </a:lnSpc>
              <a:spcAft>
                <a:spcPts val="1605"/>
              </a:spcAft>
            </a:pPr>
            <a:r>
              <a:rPr lang="ru-RU" b="1" u="sng" spc="10" dirty="0" smtClean="0">
                <a:solidFill>
                  <a:schemeClr val="tx1"/>
                </a:solidFill>
                <a:latin typeface="Georgia" pitchFamily="18" charset="0"/>
              </a:rPr>
              <a:t>Финансовое управление администрации </a:t>
            </a:r>
          </a:p>
          <a:p>
            <a:pPr indent="381000" algn="ctr">
              <a:lnSpc>
                <a:spcPts val="1450"/>
              </a:lnSpc>
              <a:spcAft>
                <a:spcPts val="1605"/>
              </a:spcAft>
            </a:pPr>
            <a:r>
              <a:rPr lang="ru-RU" b="1" u="sng" spc="10" dirty="0" smtClean="0">
                <a:solidFill>
                  <a:schemeClr val="tx1"/>
                </a:solidFill>
                <a:latin typeface="Georgia" pitchFamily="18" charset="0"/>
              </a:rPr>
              <a:t>Петушинского района Владимирской области</a:t>
            </a:r>
            <a:endParaRPr lang="ru-RU" b="1" u="sng" spc="305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Адрес: 601144,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Владимирская область,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Петушинский район,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г. Петушки,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Советская площадь, дом 5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10" dirty="0" smtClean="0">
                <a:solidFill>
                  <a:schemeClr val="tx1"/>
                </a:solidFill>
                <a:latin typeface="Georgia" pitchFamily="18" charset="0"/>
              </a:rPr>
              <a:t>Тел.: 8(49243) 2-17-90</a:t>
            </a:r>
            <a:endParaRPr lang="ru-RU" b="1" spc="325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lnSpc>
                <a:spcPts val="2015"/>
              </a:lnSpc>
              <a:spcBef>
                <a:spcPts val="2700"/>
              </a:spcBef>
              <a:spcAft>
                <a:spcPts val="0"/>
              </a:spcAft>
            </a:pPr>
            <a:r>
              <a:rPr lang="en-US" b="1" spc="20" dirty="0" smtClean="0">
                <a:solidFill>
                  <a:schemeClr val="tx1"/>
                </a:solidFill>
                <a:latin typeface="Georgia" pitchFamily="18" charset="0"/>
              </a:rPr>
              <a:t>e</a:t>
            </a:r>
            <a:r>
              <a:rPr lang="ru-RU" b="1" spc="20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b="1" spc="20" dirty="0" smtClean="0">
                <a:solidFill>
                  <a:schemeClr val="tx1"/>
                </a:solidFill>
                <a:latin typeface="Georgia" pitchFamily="18" charset="0"/>
              </a:rPr>
              <a:t>mail</a:t>
            </a:r>
            <a:r>
              <a:rPr lang="ru-RU" b="1" spc="20" dirty="0" smtClean="0">
                <a:solidFill>
                  <a:schemeClr val="tx1"/>
                </a:solidFill>
                <a:latin typeface="Georgia" pitchFamily="18" charset="0"/>
              </a:rPr>
              <a:t>: </a:t>
            </a:r>
            <a:r>
              <a:rPr lang="en-US" b="1" u="sng" spc="20" dirty="0" smtClean="0">
                <a:solidFill>
                  <a:schemeClr val="tx1"/>
                </a:solidFill>
                <a:latin typeface="Georgia" pitchFamily="18" charset="0"/>
              </a:rPr>
              <a:t>bud@petushki.info</a:t>
            </a:r>
            <a:r>
              <a:rPr lang="ru-RU" b="1" spc="20" dirty="0" smtClean="0">
                <a:solidFill>
                  <a:schemeClr val="tx1"/>
                </a:solidFill>
                <a:latin typeface="Georgia" pitchFamily="18" charset="0"/>
              </a:rPr>
              <a:t>   </a:t>
            </a:r>
            <a:r>
              <a:rPr lang="ru-RU" sz="1600" b="1" spc="20" dirty="0" smtClean="0">
                <a:solidFill>
                  <a:schemeClr val="tx1"/>
                </a:solidFill>
                <a:latin typeface="Georgia" pitchFamily="18" charset="0"/>
              </a:rPr>
              <a:t>     </a:t>
            </a:r>
            <a:endParaRPr lang="ru-RU" sz="1600" b="1" spc="325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7143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Доходы  бюджета</a:t>
            </a: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857232"/>
            <a:ext cx="8786874" cy="1071570"/>
          </a:xfrm>
          <a:prstGeom prst="roundRect">
            <a:avLst/>
          </a:prstGeom>
          <a:solidFill>
            <a:srgbClr val="8D76A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Доходы</a:t>
            </a:r>
            <a:r>
              <a:rPr lang="ru-RU" dirty="0" smtClean="0">
                <a:latin typeface="Georgia" pitchFamily="18" charset="0"/>
              </a:rPr>
              <a:t> </a:t>
            </a:r>
            <a:r>
              <a:rPr lang="ru-RU" b="1" dirty="0" smtClean="0">
                <a:latin typeface="Georgia" pitchFamily="18" charset="0"/>
              </a:rPr>
              <a:t>бюджета</a:t>
            </a:r>
            <a:r>
              <a:rPr lang="ru-RU" dirty="0" smtClean="0">
                <a:latin typeface="Georgia" pitchFamily="18" charset="0"/>
              </a:rPr>
              <a:t> – денежные средства, поступающие в безвозмездном и безвозвратном порядке в соответствии с законодательством РФ в распоряжение органов государственной власти и местного самоуправления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2071678"/>
            <a:ext cx="2786082" cy="4643470"/>
          </a:xfrm>
          <a:prstGeom prst="roundRect">
            <a:avLst/>
          </a:prstGeom>
          <a:solidFill>
            <a:srgbClr val="A9C99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 smtClean="0">
                <a:solidFill>
                  <a:srgbClr val="000000"/>
                </a:solidFill>
                <a:latin typeface="Georgia" pitchFamily="18" charset="0"/>
              </a:rPr>
              <a:t>Налоговые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Доходы бюджетов от предусмотренных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законодательством РФ о налогах и сборах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федеральных налогов и сборов,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в т.ч. от налогов, предусмотренных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 специальными налоговыми режимами,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региональных налогов,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местных налогов и сборов,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а также пеней и штрафов по ним </a:t>
            </a:r>
            <a:endParaRPr lang="ru-RU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14678" y="2071678"/>
            <a:ext cx="2786082" cy="4643470"/>
          </a:xfrm>
          <a:prstGeom prst="roundRect">
            <a:avLst/>
          </a:prstGeom>
          <a:solidFill>
            <a:srgbClr val="A9C99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 smtClean="0">
                <a:solidFill>
                  <a:schemeClr val="tx1"/>
                </a:solidFill>
                <a:latin typeface="Georgia" pitchFamily="18" charset="0"/>
              </a:rPr>
              <a:t>Неналоговые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Доходы от продажи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и использования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государственного или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муниципального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имущества, доходы от платных услуг, оказываемых казенными учреждениями, средства самообложения граждан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штрафы за нарушение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законодательства и т.д.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86512" y="2071678"/>
            <a:ext cx="2643206" cy="4643470"/>
          </a:xfrm>
          <a:prstGeom prst="roundRect">
            <a:avLst/>
          </a:prstGeom>
          <a:solidFill>
            <a:srgbClr val="A9C99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 smtClean="0">
                <a:solidFill>
                  <a:srgbClr val="000000"/>
                </a:solidFill>
                <a:latin typeface="Georgia" pitchFamily="18" charset="0"/>
              </a:rPr>
              <a:t>Безвозмездные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 dirty="0" smtClean="0">
                <a:solidFill>
                  <a:srgbClr val="000000"/>
                </a:solidFill>
                <a:latin typeface="Georgia" pitchFamily="18" charset="0"/>
              </a:rPr>
              <a:t>поступления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u="sng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Средства,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поступающие</a:t>
            </a:r>
            <a:r>
              <a:rPr lang="ru-RU" sz="1600" u="sng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из других бюджетов -субсидии, субвенции, дотации, иные межбюджетные трансферты, безвозмездные поступления от физических и юридических лиц, международных организаций и т.д.</a:t>
            </a:r>
            <a:endParaRPr lang="ru-RU" sz="1600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Налоговые доходы</a:t>
            </a: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57150" y="1150920"/>
            <a:ext cx="2594797" cy="1160471"/>
          </a:xfrm>
          <a:prstGeom prst="downArrowCallout">
            <a:avLst>
              <a:gd name="adj1" fmla="val 24991"/>
              <a:gd name="adj2" fmla="val 25002"/>
              <a:gd name="adj3" fmla="val 25000"/>
              <a:gd name="adj4" fmla="val 64977"/>
            </a:avLst>
          </a:prstGeom>
          <a:solidFill>
            <a:srgbClr val="8D76A6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solidFill>
                  <a:srgbClr val="FFFFFF"/>
                </a:solidFill>
                <a:latin typeface="Georgia" pitchFamily="18" charset="0"/>
                <a:cs typeface="Times New Roman" pitchFamily="16" charset="0"/>
              </a:rPr>
              <a:t>Федеральные налоги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053000" y="1149334"/>
            <a:ext cx="1908236" cy="1160470"/>
          </a:xfrm>
          <a:prstGeom prst="downArrowCallout">
            <a:avLst>
              <a:gd name="adj1" fmla="val 24993"/>
              <a:gd name="adj2" fmla="val 25001"/>
              <a:gd name="adj3" fmla="val 25000"/>
              <a:gd name="adj4" fmla="val 64977"/>
            </a:avLst>
          </a:prstGeom>
          <a:solidFill>
            <a:srgbClr val="8D76A6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solidFill>
                  <a:srgbClr val="FFFFFF"/>
                </a:solidFill>
                <a:latin typeface="Georgia" pitchFamily="18" charset="0"/>
                <a:cs typeface="Times New Roman" pitchFamily="16" charset="0"/>
              </a:rPr>
              <a:t>Местные налоги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2857488" y="1142984"/>
            <a:ext cx="2049587" cy="1158766"/>
          </a:xfrm>
          <a:prstGeom prst="downArrowCallout">
            <a:avLst>
              <a:gd name="adj1" fmla="val 24994"/>
              <a:gd name="adj2" fmla="val 25002"/>
              <a:gd name="adj3" fmla="val 25000"/>
              <a:gd name="adj4" fmla="val 64977"/>
            </a:avLst>
          </a:prstGeom>
          <a:solidFill>
            <a:srgbClr val="8D76A6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FFFFFF"/>
                </a:solidFill>
                <a:latin typeface="Georgia" pitchFamily="18" charset="0"/>
                <a:cs typeface="Times New Roman" pitchFamily="16" charset="0"/>
              </a:rPr>
              <a:t>Региональные налоги</a:t>
            </a: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7035788" y="1133459"/>
            <a:ext cx="1908236" cy="1160470"/>
          </a:xfrm>
          <a:prstGeom prst="downArrowCallout">
            <a:avLst>
              <a:gd name="adj1" fmla="val 24993"/>
              <a:gd name="adj2" fmla="val 25001"/>
              <a:gd name="adj3" fmla="val 25000"/>
              <a:gd name="adj4" fmla="val 64977"/>
            </a:avLst>
          </a:prstGeom>
          <a:solidFill>
            <a:srgbClr val="8D76A6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solidFill>
                  <a:srgbClr val="FFFFFF"/>
                </a:solidFill>
                <a:latin typeface="Georgia" pitchFamily="18" charset="0"/>
                <a:cs typeface="Times New Roman" pitchFamily="16" charset="0"/>
              </a:rPr>
              <a:t>Специальные налоговые режимы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142845" y="2357430"/>
            <a:ext cx="2428891" cy="4176713"/>
          </a:xfrm>
          <a:prstGeom prst="roundRect">
            <a:avLst/>
          </a:prstGeom>
          <a:solidFill>
            <a:srgbClr val="A9C991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1) Налог на добавленную стоимость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2) Акцизы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3) Налог на доходы физических лиц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 4) Налог на прибыль организаций 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5) Налог на добычу полезных ископаемых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6</a:t>
            </a:r>
            <a:r>
              <a:rPr lang="ru-RU" sz="1200" dirty="0" smtClean="0">
                <a:latin typeface="Georgia" pitchFamily="18" charset="0"/>
              </a:rPr>
              <a:t>) Водный </a:t>
            </a:r>
            <a:r>
              <a:rPr lang="ru-RU" sz="1200" dirty="0">
                <a:latin typeface="Georgia" pitchFamily="18" charset="0"/>
              </a:rPr>
              <a:t>налог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7</a:t>
            </a:r>
            <a:r>
              <a:rPr lang="ru-RU" sz="1200" dirty="0" smtClean="0">
                <a:latin typeface="Georgia" pitchFamily="18" charset="0"/>
              </a:rPr>
              <a:t>) Сборы </a:t>
            </a:r>
            <a:r>
              <a:rPr lang="ru-RU" sz="1200" dirty="0">
                <a:latin typeface="Georgia" pitchFamily="18" charset="0"/>
              </a:rPr>
              <a:t>за пользование объектами животного мира и за пользование объектами водных биологических ресурсов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8) Государственная пошлина</a:t>
            </a: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2714612" y="2357430"/>
            <a:ext cx="2143140" cy="2214578"/>
          </a:xfrm>
          <a:prstGeom prst="roundRect">
            <a:avLst/>
          </a:prstGeom>
          <a:solidFill>
            <a:srgbClr val="A9C991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1) Налог на имущество организаций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2) Налог на игорный бизнес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3) Транспортный налог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072067" y="2357430"/>
            <a:ext cx="1857388" cy="2214578"/>
          </a:xfrm>
          <a:prstGeom prst="roundRect">
            <a:avLst/>
          </a:prstGeom>
          <a:solidFill>
            <a:srgbClr val="A9C991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1) Налог на имущество физических лиц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2) Земельный налог</a:t>
            </a:r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7054850" y="2357430"/>
            <a:ext cx="1874868" cy="3409950"/>
          </a:xfrm>
          <a:prstGeom prst="roundRect">
            <a:avLst/>
          </a:prstGeom>
          <a:solidFill>
            <a:srgbClr val="A9C991"/>
          </a:solidFill>
          <a:ln w="3175" cap="sq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1) Единый сельскохозяйственный налог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2) Упрощенная система налогообложения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3) Единый налог на вмененный доход </a:t>
            </a:r>
          </a:p>
          <a:p>
            <a:pPr algn="ctr"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latin typeface="Georgia" pitchFamily="18" charset="0"/>
              </a:rPr>
              <a:t>4) Патентная система налогообложения</a:t>
            </a:r>
          </a:p>
          <a:p>
            <a:pPr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100" dirty="0">
              <a:solidFill>
                <a:srgbClr val="990066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100" dirty="0">
              <a:solidFill>
                <a:srgbClr val="990066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Васина\Desktop\картинки на сайт\1493369469_original_c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5330" y="0"/>
            <a:ext cx="1024042" cy="1000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42900"/>
            <a:ext cx="9144000" cy="5715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  <a:cs typeface="Times New Roman" pitchFamily="16" charset="0"/>
              </a:rPr>
              <a:t>Межбюджетные трансферты (безвозмездные поступления)</a:t>
            </a:r>
            <a:endParaRPr lang="ru-RU" sz="2400" dirty="0">
              <a:solidFill>
                <a:schemeClr val="tx1"/>
              </a:solidFill>
              <a:latin typeface="Georgia" pitchFamily="18" charset="0"/>
              <a:cs typeface="Times New Roman" pitchFamily="16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1789085"/>
          <a:ext cx="8501122" cy="465268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35422"/>
                <a:gridCol w="3131992"/>
                <a:gridCol w="2833708"/>
              </a:tblGrid>
              <a:tr h="4548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Виды межбюджетных трансфертов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E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Определение 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E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Аналогия в семейном бюджете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E40"/>
                    </a:solidFill>
                  </a:tcPr>
                </a:tc>
              </a:tr>
              <a:tr h="1391321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Georgia" pitchFamily="18" charset="0"/>
                        </a:rPr>
                        <a:t>Дотация</a:t>
                      </a:r>
                      <a:endParaRPr lang="ru-RU" sz="1400" b="1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Georgia" pitchFamily="18" charset="0"/>
                        </a:rPr>
                        <a:t>Бюджетные средства, которые предоставляются бюджету другого уровня на безвозмездной и безвозвратной основе.</a:t>
                      </a:r>
                      <a:r>
                        <a:rPr lang="ru-RU" sz="1400" kern="12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Georgia" pitchFamily="18" charset="0"/>
                        </a:rPr>
                        <a:t>Предоставляются без конкретной цели их использования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Вы даете своему ребенку «карманные деньги»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6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Georgia" pitchFamily="18" charset="0"/>
                        </a:rPr>
                        <a:t>Субвенция</a:t>
                      </a:r>
                    </a:p>
                    <a:p>
                      <a:pPr algn="ctr"/>
                      <a:endParaRPr lang="ru-RU" sz="1400" b="1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latin typeface="Georgia" pitchFamily="18" charset="0"/>
                        </a:rPr>
                        <a:t>Межбюджетный трансферт, предоставляемый другому бюджету (обычно нижестоящему) на осуществление определенных целевых расходов(переданных полномочий).</a:t>
                      </a:r>
                      <a:r>
                        <a:rPr lang="ru-RU" sz="1400" dirty="0" smtClean="0">
                          <a:latin typeface="Georgia" pitchFamily="18" charset="0"/>
                        </a:rPr>
                        <a:t/>
                      </a:r>
                      <a:br>
                        <a:rPr lang="ru-RU" sz="1400" dirty="0" smtClean="0">
                          <a:latin typeface="Georgia" pitchFamily="18" charset="0"/>
                        </a:rPr>
                      </a:b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Вы даете своему ребенку деньги и отправляете в магазин купить продукты по списку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Georgia" pitchFamily="18" charset="0"/>
                        </a:rPr>
                        <a:t>Субсидия</a:t>
                      </a:r>
                    </a:p>
                    <a:p>
                      <a:pPr algn="ctr"/>
                      <a:endParaRPr lang="ru-RU" sz="1400" b="1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Предоставляются на условиях долевого софинансирования расходов других бюджетов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Вы «добавляете» денег ребенку, чтобы он купил новый телефон, а остальное он накопил сам 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2910" y="714356"/>
            <a:ext cx="8143932" cy="785818"/>
          </a:xfrm>
          <a:prstGeom prst="roundRect">
            <a:avLst/>
          </a:prstGeom>
          <a:solidFill>
            <a:srgbClr val="9A86B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eorgia" pitchFamily="18" charset="0"/>
              </a:rPr>
              <a:t>Межбюджетные трансферты - денежные средства, перечисляемые из одного бюджета  РФ другому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9434" y="0"/>
            <a:ext cx="920994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5714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rgbClr val="E2CD8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 smtClean="0">
                <a:solidFill>
                  <a:prstClr val="black"/>
                </a:solidFill>
                <a:latin typeface="Georgia" pitchFamily="18" charset="0"/>
                <a:cs typeface="Times New Roman" pitchFamily="16" charset="0"/>
              </a:rPr>
              <a:t>Расходы  бюджета</a:t>
            </a:r>
            <a:endParaRPr lang="ru-RU" sz="3600" dirty="0">
              <a:solidFill>
                <a:prstClr val="black"/>
              </a:solidFill>
              <a:latin typeface="Georgia" pitchFamily="18" charset="0"/>
              <a:cs typeface="Times New Roman" pitchFamily="16" charset="0"/>
            </a:endParaRPr>
          </a:p>
        </p:txBody>
      </p:sp>
      <p:pic>
        <p:nvPicPr>
          <p:cNvPr id="9" name="Picture 4" descr="C:\Users\Васина\Desktop\презентация\mzl.orcoql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9844" y="3382238"/>
            <a:ext cx="1073850" cy="1055305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3827452" y="4442243"/>
            <a:ext cx="1298631" cy="242379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Бюджет</a:t>
            </a:r>
            <a:endParaRPr lang="ru-RU" sz="14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281" y="574184"/>
            <a:ext cx="8786874" cy="987592"/>
          </a:xfrm>
          <a:prstGeom prst="roundRect">
            <a:avLst/>
          </a:prstGeom>
          <a:solidFill>
            <a:srgbClr val="8D76A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eorgia" pitchFamily="18" charset="0"/>
              </a:rPr>
              <a:t>Расходы бюджета </a:t>
            </a:r>
            <a:r>
              <a:rPr lang="ru-RU" dirty="0">
                <a:latin typeface="Georgia" pitchFamily="18" charset="0"/>
              </a:rPr>
              <a:t>– выплачиваемые из бюджета денежные средства, </a:t>
            </a:r>
            <a:r>
              <a:rPr lang="ru-RU" dirty="0" smtClean="0">
                <a:latin typeface="Georgia" pitchFamily="18" charset="0"/>
              </a:rPr>
              <a:t>за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исключением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средств</a:t>
            </a:r>
            <a:r>
              <a:rPr lang="ru-RU" dirty="0">
                <a:latin typeface="Georgia" pitchFamily="18" charset="0"/>
              </a:rPr>
              <a:t>, являющихся источниками финансирования дефицита бюджета </a:t>
            </a:r>
          </a:p>
        </p:txBody>
      </p:sp>
      <p:pic>
        <p:nvPicPr>
          <p:cNvPr id="11" name="Picture 7" descr="C:\Users\Васина\Desktop\презентация\образовани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4196" y="1615050"/>
            <a:ext cx="936739" cy="923549"/>
          </a:xfrm>
          <a:prstGeom prst="rect">
            <a:avLst/>
          </a:prstGeom>
          <a:noFill/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3777315" y="2529257"/>
            <a:ext cx="1464627" cy="242378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  <a:latin typeface="Georgia" pitchFamily="18" charset="0"/>
              </a:rPr>
              <a:t>О</a:t>
            </a: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бразование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27" name="Picture 3" descr="C:\Users\Настя\Desktop\презентация\finance-clipart-bag-money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29" y="2020884"/>
            <a:ext cx="919482" cy="919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563319" y="2940365"/>
            <a:ext cx="1800199" cy="242379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Муниципальный долг</a:t>
            </a:r>
            <a:endParaRPr lang="ru-RU" sz="11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28" name="Picture 4" descr="C:\Users\Настя\Desktop\презентация\theatre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52" y="3120529"/>
            <a:ext cx="675335" cy="675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7118131" y="3808572"/>
            <a:ext cx="1308379" cy="248715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Georgia" pitchFamily="18" charset="0"/>
              </a:rPr>
              <a:t>Культура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29" name="Picture 5" descr="C:\Users\Настя\Desktop\презентация\сх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96" y="4218133"/>
            <a:ext cx="1047410" cy="1038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6970111" y="5262784"/>
            <a:ext cx="1308379" cy="360040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Национальная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экономика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30" name="Picture 6" descr="C:\Users\Настя\Desktop\презентация\Безымянный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60" y="5339924"/>
            <a:ext cx="960612" cy="859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609529" y="6112944"/>
            <a:ext cx="1800200" cy="697740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Национальная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latin typeface="Georgia" pitchFamily="18" charset="0"/>
              </a:rPr>
              <a:t>б</a:t>
            </a: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езопасность и правоохранительная деятельность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31" name="Picture 7" descr="C:\Users\Настя\Desktop\презентация\no-translate-detected_23-214750906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43" y="511082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5674308" y="6165304"/>
            <a:ext cx="1308379" cy="498774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Охрана окружающей среды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32" name="Picture 8" descr="C:\Users\Настя\Desktop\презентация\Circle-icons-news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01" y="5021645"/>
            <a:ext cx="842317" cy="842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1438672" y="5863962"/>
            <a:ext cx="1584176" cy="498774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Средства массовой информации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33" name="Picture 9" descr="C:\Users\Настя\Desktop\презентация\weightlifting16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6" y="3955202"/>
            <a:ext cx="1108571" cy="1108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667996" y="4989633"/>
            <a:ext cx="1114133" cy="242378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Спорт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755576" y="3513263"/>
            <a:ext cx="1475183" cy="419666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Социальная политика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035" name="Picture 11" descr="C:\Users\Настя\Desktop\презентация\dc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2379470"/>
            <a:ext cx="1121791" cy="1121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Настя\Desktop\презентация\rr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20" y="2002162"/>
            <a:ext cx="936104" cy="914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2251394" y="2940365"/>
            <a:ext cx="1114133" cy="242378"/>
          </a:xfrm>
          <a:prstGeom prst="wedgeRoundRectCallout">
            <a:avLst>
              <a:gd name="adj1" fmla="val -21352"/>
              <a:gd name="adj2" fmla="val 50320"/>
              <a:gd name="adj3" fmla="val 16667"/>
            </a:avLst>
          </a:prstGeom>
          <a:solidFill>
            <a:srgbClr val="B3C16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Georgia" pitchFamily="18" charset="0"/>
              </a:rPr>
              <a:t>ЖКХ</a:t>
            </a:r>
            <a:endParaRPr lang="ru-RU" sz="12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20306721">
            <a:off x="5549003" y="3345612"/>
            <a:ext cx="573041" cy="242487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5755456" y="3845884"/>
            <a:ext cx="573041" cy="242487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260599">
            <a:off x="5752057" y="4324736"/>
            <a:ext cx="532167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2630269">
            <a:off x="5579425" y="4786086"/>
            <a:ext cx="532167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4272780" y="4971323"/>
            <a:ext cx="539572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8532152">
            <a:off x="3105154" y="4881072"/>
            <a:ext cx="573041" cy="242487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0110071">
            <a:off x="2700663" y="4434360"/>
            <a:ext cx="573041" cy="242487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1841617">
            <a:off x="2684771" y="3864731"/>
            <a:ext cx="532167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13302748">
            <a:off x="2874001" y="3384302"/>
            <a:ext cx="532167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6200000">
            <a:off x="4262396" y="2910865"/>
            <a:ext cx="539572" cy="261112"/>
          </a:xfrm>
          <a:prstGeom prst="rightArrow">
            <a:avLst/>
          </a:prstGeom>
          <a:solidFill>
            <a:srgbClr val="8CAA56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3454</Words>
  <Application>Microsoft Office PowerPoint</Application>
  <PresentationFormat>Экран (4:3)</PresentationFormat>
  <Paragraphs>1043</Paragraphs>
  <Slides>52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Муниципальное образование «Петушинский район»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Функциональная структура расходов районного бюджета  на 2019 год, тыс.руб.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Т.А. Васина</dc:creator>
  <cp:lastModifiedBy>Степанова А.Н.</cp:lastModifiedBy>
  <cp:revision>232</cp:revision>
  <dcterms:created xsi:type="dcterms:W3CDTF">2018-11-06T07:23:33Z</dcterms:created>
  <dcterms:modified xsi:type="dcterms:W3CDTF">2018-11-13T07:28:28Z</dcterms:modified>
</cp:coreProperties>
</file>